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5" r:id="rId1"/>
  </p:sldMasterIdLst>
  <p:notesMasterIdLst>
    <p:notesMasterId r:id="rId55"/>
  </p:notesMasterIdLst>
  <p:sldIdLst>
    <p:sldId id="300" r:id="rId2"/>
    <p:sldId id="301" r:id="rId3"/>
    <p:sldId id="304" r:id="rId4"/>
    <p:sldId id="308" r:id="rId5"/>
    <p:sldId id="309" r:id="rId6"/>
    <p:sldId id="290" r:id="rId7"/>
    <p:sldId id="291" r:id="rId8"/>
    <p:sldId id="310" r:id="rId9"/>
    <p:sldId id="261" r:id="rId10"/>
    <p:sldId id="262" r:id="rId11"/>
    <p:sldId id="263" r:id="rId12"/>
    <p:sldId id="265" r:id="rId13"/>
    <p:sldId id="264" r:id="rId14"/>
    <p:sldId id="271" r:id="rId15"/>
    <p:sldId id="275" r:id="rId16"/>
    <p:sldId id="311" r:id="rId17"/>
    <p:sldId id="303" r:id="rId18"/>
    <p:sldId id="288" r:id="rId19"/>
    <p:sldId id="272" r:id="rId20"/>
    <p:sldId id="266" r:id="rId21"/>
    <p:sldId id="267" r:id="rId22"/>
    <p:sldId id="317" r:id="rId23"/>
    <p:sldId id="268" r:id="rId24"/>
    <p:sldId id="269" r:id="rId25"/>
    <p:sldId id="270" r:id="rId26"/>
    <p:sldId id="289" r:id="rId27"/>
    <p:sldId id="276" r:id="rId28"/>
    <p:sldId id="315" r:id="rId29"/>
    <p:sldId id="316" r:id="rId30"/>
    <p:sldId id="277" r:id="rId31"/>
    <p:sldId id="278" r:id="rId32"/>
    <p:sldId id="284" r:id="rId33"/>
    <p:sldId id="280" r:id="rId34"/>
    <p:sldId id="281" r:id="rId35"/>
    <p:sldId id="282" r:id="rId36"/>
    <p:sldId id="283" r:id="rId37"/>
    <p:sldId id="286" r:id="rId38"/>
    <p:sldId id="302" r:id="rId39"/>
    <p:sldId id="287" r:id="rId40"/>
    <p:sldId id="307" r:id="rId41"/>
    <p:sldId id="312" r:id="rId42"/>
    <p:sldId id="313" r:id="rId43"/>
    <p:sldId id="292" r:id="rId44"/>
    <p:sldId id="318" r:id="rId45"/>
    <p:sldId id="293" r:id="rId46"/>
    <p:sldId id="294" r:id="rId47"/>
    <p:sldId id="298" r:id="rId48"/>
    <p:sldId id="299" r:id="rId49"/>
    <p:sldId id="295" r:id="rId50"/>
    <p:sldId id="296" r:id="rId51"/>
    <p:sldId id="297" r:id="rId52"/>
    <p:sldId id="306" r:id="rId53"/>
    <p:sldId id="314" r:id="rId54"/>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7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lang="en-US"/>
          </a:p>
        </p:txBody>
      </p:sp>
      <p:sp>
        <p:nvSpPr>
          <p:cNvPr id="3" name="Date Placeholder 2"/>
          <p:cNvSpPr>
            <a:spLocks noGrp="1"/>
          </p:cNvSpPr>
          <p:nvPr>
            <p:ph type="dt" idx="1"/>
          </p:nvPr>
        </p:nvSpPr>
        <p:spPr>
          <a:xfrm>
            <a:off x="3901698" y="0"/>
            <a:ext cx="2984871" cy="500936"/>
          </a:xfrm>
          <a:prstGeom prst="rect">
            <a:avLst/>
          </a:prstGeom>
        </p:spPr>
        <p:txBody>
          <a:bodyPr vert="horz" lIns="96606" tIns="48303" rIns="96606" bIns="48303" rtlCol="0"/>
          <a:lstStyle>
            <a:lvl1pPr algn="r">
              <a:defRPr sz="1300"/>
            </a:lvl1pPr>
          </a:lstStyle>
          <a:p>
            <a:fld id="{5A5C351D-E11B-4B52-A7EB-FB2CAAEB2CBE}" type="datetimeFigureOut">
              <a:rPr lang="en-US" smtClean="0"/>
              <a:t>9/13/2026</a:t>
            </a:fld>
            <a:endParaRPr lang="en-US"/>
          </a:p>
        </p:txBody>
      </p:sp>
      <p:sp>
        <p:nvSpPr>
          <p:cNvPr id="4" name="Slide Image Placeholder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6606" tIns="48303" rIns="96606" bIns="48303" rtlCol="0" anchor="ctr"/>
          <a:lstStyle/>
          <a:p>
            <a:endParaRPr lang="en-US"/>
          </a:p>
        </p:txBody>
      </p:sp>
      <p:sp>
        <p:nvSpPr>
          <p:cNvPr id="5" name="Notes Placeholder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6038"/>
            <a:ext cx="2984871" cy="500936"/>
          </a:xfrm>
          <a:prstGeom prst="rect">
            <a:avLst/>
          </a:prstGeom>
        </p:spPr>
        <p:txBody>
          <a:bodyPr vert="horz" lIns="96606" tIns="48303" rIns="96606" bIns="48303" rtlCol="0" anchor="b"/>
          <a:lstStyle>
            <a:lvl1pPr algn="r">
              <a:defRPr sz="1300"/>
            </a:lvl1pPr>
          </a:lstStyle>
          <a:p>
            <a:fld id="{5B1C2D43-DC59-4FE9-9AF2-B54B278C7DCD}" type="slidenum">
              <a:rPr lang="en-US" smtClean="0"/>
              <a:t>‹#›</a:t>
            </a:fld>
            <a:endParaRPr lang="en-US"/>
          </a:p>
        </p:txBody>
      </p:sp>
    </p:spTree>
    <p:extLst>
      <p:ext uri="{BB962C8B-B14F-4D97-AF65-F5344CB8AC3E}">
        <p14:creationId xmlns:p14="http://schemas.microsoft.com/office/powerpoint/2010/main" val="497441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1C2D43-DC59-4FE9-9AF2-B54B278C7DCD}" type="slidenum">
              <a:rPr lang="en-US" smtClean="0"/>
              <a:t>1</a:t>
            </a:fld>
            <a:endParaRPr lang="en-US"/>
          </a:p>
        </p:txBody>
      </p:sp>
    </p:spTree>
    <p:extLst>
      <p:ext uri="{BB962C8B-B14F-4D97-AF65-F5344CB8AC3E}">
        <p14:creationId xmlns:p14="http://schemas.microsoft.com/office/powerpoint/2010/main" val="2695523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5B1C2D43-DC59-4FE9-9AF2-B54B278C7DCD}" type="slidenum">
              <a:rPr lang="en-US" smtClean="0"/>
              <a:t>42</a:t>
            </a:fld>
            <a:endParaRPr lang="en-US"/>
          </a:p>
        </p:txBody>
      </p:sp>
    </p:spTree>
    <p:extLst>
      <p:ext uri="{BB962C8B-B14F-4D97-AF65-F5344CB8AC3E}">
        <p14:creationId xmlns:p14="http://schemas.microsoft.com/office/powerpoint/2010/main" val="31026256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55822" y="1206500"/>
            <a:ext cx="4572000" cy="4572000"/>
          </a:xfrm>
          <a:prstGeom prst="rect">
            <a:avLst/>
          </a:prstGeom>
        </p:spPr>
      </p:pic>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B984C7DF-FBC4-4C94-AAAA-A8E72E00E50A}" type="datetime1">
              <a:rPr lang="en-US" smtClean="0"/>
              <a:t>9/13/2026</a:t>
            </a:fld>
            <a:endParaRPr lang="en-US"/>
          </a:p>
        </p:txBody>
      </p:sp>
    </p:spTree>
    <p:extLst>
      <p:ext uri="{BB962C8B-B14F-4D97-AF65-F5344CB8AC3E}">
        <p14:creationId xmlns:p14="http://schemas.microsoft.com/office/powerpoint/2010/main" val="1637577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46322" y="1600200"/>
            <a:ext cx="4572000" cy="4572000"/>
          </a:xfrm>
          <a:prstGeom prst="rect">
            <a:avLst/>
          </a:prstGeom>
        </p:spPr>
      </p:pic>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38200" y="9525"/>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6626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2ABF0952-7735-4A51-B20E-D5FC7AD51C6E}" type="datetime1">
              <a:rPr lang="en-US" smtClean="0"/>
              <a:t>9/13/2026</a:t>
            </a:fld>
            <a:endParaRPr lang="en-US"/>
          </a:p>
        </p:txBody>
      </p:sp>
    </p:spTree>
    <p:extLst>
      <p:ext uri="{BB962C8B-B14F-4D97-AF65-F5344CB8AC3E}">
        <p14:creationId xmlns:p14="http://schemas.microsoft.com/office/powerpoint/2010/main" val="1772149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5222" y="1612900"/>
            <a:ext cx="4572000" cy="4572000"/>
          </a:xfrm>
          <a:prstGeom prst="rect">
            <a:avLst/>
          </a:prstGeom>
        </p:spPr>
      </p:pic>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dirty="0"/>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214D3468-D72B-41D6-A503-74983F0F3687}" type="datetime1">
              <a:rPr lang="en-US" smtClean="0"/>
              <a:t>9/13/2026</a:t>
            </a:fld>
            <a:endParaRPr lang="en-US"/>
          </a:p>
        </p:txBody>
      </p:sp>
    </p:spTree>
    <p:extLst>
      <p:ext uri="{BB962C8B-B14F-4D97-AF65-F5344CB8AC3E}">
        <p14:creationId xmlns:p14="http://schemas.microsoft.com/office/powerpoint/2010/main" val="3801324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282231F6-8FC5-46E8-890A-E7024048B68C}" type="datetime1">
              <a:rPr lang="en-US" smtClean="0"/>
              <a:t>9/13/2026</a:t>
            </a:fld>
            <a:endParaRPr lang="en-US"/>
          </a:p>
        </p:txBody>
      </p:sp>
    </p:spTree>
    <p:extLst>
      <p:ext uri="{BB962C8B-B14F-4D97-AF65-F5344CB8AC3E}">
        <p14:creationId xmlns:p14="http://schemas.microsoft.com/office/powerpoint/2010/main" val="2423424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4D6359EB-43E8-495D-8CDF-6E70FE349B44}" type="datetime1">
              <a:rPr lang="en-US" smtClean="0"/>
              <a:t>9/13/2026</a:t>
            </a:fld>
            <a:endParaRPr lang="en-US"/>
          </a:p>
        </p:txBody>
      </p:sp>
    </p:spTree>
    <p:extLst>
      <p:ext uri="{BB962C8B-B14F-4D97-AF65-F5344CB8AC3E}">
        <p14:creationId xmlns:p14="http://schemas.microsoft.com/office/powerpoint/2010/main" val="3028619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522" y="1727200"/>
            <a:ext cx="4572000" cy="4572000"/>
          </a:xfrm>
          <a:prstGeom prst="rect">
            <a:avLst/>
          </a:prstGeom>
        </p:spPr>
      </p:pic>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E66E0835-663D-4EA8-967B-08DDC1D01A21}" type="datetime1">
              <a:rPr lang="en-US" smtClean="0"/>
              <a:t>9/13/2026</a:t>
            </a:fld>
            <a:endParaRPr lang="en-US"/>
          </a:p>
        </p:txBody>
      </p:sp>
    </p:spTree>
    <p:extLst>
      <p:ext uri="{BB962C8B-B14F-4D97-AF65-F5344CB8AC3E}">
        <p14:creationId xmlns:p14="http://schemas.microsoft.com/office/powerpoint/2010/main" val="32210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44841250-CC68-4C4D-B6CF-7E4E6D94A795}" type="datetime1">
              <a:rPr lang="en-US" smtClean="0"/>
              <a:t>9/13/2026</a:t>
            </a:fld>
            <a:endParaRPr lang="en-US"/>
          </a:p>
        </p:txBody>
      </p:sp>
    </p:spTree>
    <p:extLst>
      <p:ext uri="{BB962C8B-B14F-4D97-AF65-F5344CB8AC3E}">
        <p14:creationId xmlns:p14="http://schemas.microsoft.com/office/powerpoint/2010/main" val="333267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E20AC082-88A5-4C90-BD93-87F0A35FE984}" type="datetime1">
              <a:rPr lang="en-US" smtClean="0"/>
              <a:t>9/13/2026</a:t>
            </a:fld>
            <a:endParaRPr lang="en-US"/>
          </a:p>
        </p:txBody>
      </p:sp>
    </p:spTree>
    <p:extLst>
      <p:ext uri="{BB962C8B-B14F-4D97-AF65-F5344CB8AC3E}">
        <p14:creationId xmlns:p14="http://schemas.microsoft.com/office/powerpoint/2010/main" val="2038699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E8B12B06-DE00-432C-A20D-B6C73B9EA91A}" type="datetime1">
              <a:rPr lang="en-US" smtClean="0"/>
              <a:t>9/13/2026</a:t>
            </a:fld>
            <a:endParaRPr lang="en-US"/>
          </a:p>
        </p:txBody>
      </p:sp>
    </p:spTree>
    <p:extLst>
      <p:ext uri="{BB962C8B-B14F-4D97-AF65-F5344CB8AC3E}">
        <p14:creationId xmlns:p14="http://schemas.microsoft.com/office/powerpoint/2010/main" val="1940190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7E481EE-6DAA-4B26-912B-A2AFDAEDE3DB}" type="datetime1">
              <a:rPr lang="en-US" smtClean="0"/>
              <a:t>9/13/2026</a:t>
            </a:fld>
            <a:endParaRPr lang="en-US"/>
          </a:p>
        </p:txBody>
      </p:sp>
    </p:spTree>
    <p:extLst>
      <p:ext uri="{BB962C8B-B14F-4D97-AF65-F5344CB8AC3E}">
        <p14:creationId xmlns:p14="http://schemas.microsoft.com/office/powerpoint/2010/main" val="1381153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B1AA49A9-9308-498C-8311-DD454F318FAE}" type="datetime1">
              <a:rPr lang="en-US" smtClean="0"/>
              <a:t>9/13/2026</a:t>
            </a:fld>
            <a:endParaRPr lang="en-US"/>
          </a:p>
        </p:txBody>
      </p:sp>
    </p:spTree>
    <p:extLst>
      <p:ext uri="{BB962C8B-B14F-4D97-AF65-F5344CB8AC3E}">
        <p14:creationId xmlns:p14="http://schemas.microsoft.com/office/powerpoint/2010/main" val="2325248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835222" y="1600200"/>
            <a:ext cx="4572000" cy="4572000"/>
          </a:xfrm>
          <a:prstGeom prst="rect">
            <a:avLst/>
          </a:prstGeom>
        </p:spPr>
      </p:pic>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E18E29C-D40C-4755-AE2F-D974AA79CED5}" type="datetime1">
              <a:rPr lang="en-US" smtClean="0"/>
              <a:t>9/13/2026</a:t>
            </a:fld>
            <a:endParaRPr lang="en-US"/>
          </a:p>
        </p:txBody>
      </p:sp>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718655" y="6292799"/>
            <a:ext cx="1270289" cy="444601"/>
          </a:xfrm>
          <a:prstGeom prst="rect">
            <a:avLst/>
          </a:prstGeom>
        </p:spPr>
      </p:pic>
    </p:spTree>
    <p:extLst>
      <p:ext uri="{BB962C8B-B14F-4D97-AF65-F5344CB8AC3E}">
        <p14:creationId xmlns:p14="http://schemas.microsoft.com/office/powerpoint/2010/main" val="317658488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Lst>
  <p:hf hdr="0" ftr="0" dt="0"/>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vfwct.org/wp-content/uploads/2024/08/VFWDigitalPodiumEdition2025.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h.usembassy.gov/events/" TargetMode="External"/><Relationship Id="rId2" Type="http://schemas.openxmlformats.org/officeDocument/2006/relationships/hyperlink" Target="mailto:FBU.Manila@ssa.go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tel:+18773458179"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vba.va.gov/pubs/forms/VBA-21-526EZ-ARE.pdf" TargetMode="External"/><Relationship Id="rId2" Type="http://schemas.openxmlformats.org/officeDocument/2006/relationships/hyperlink" Target="https://www.vba.va.gov/pubs/forms/VBA-21-0966-ARE.pdf" TargetMode="External"/><Relationship Id="rId1" Type="http://schemas.openxmlformats.org/officeDocument/2006/relationships/slideLayout" Target="../slideLayouts/slideLayout2.xml"/><Relationship Id="rId4" Type="http://schemas.openxmlformats.org/officeDocument/2006/relationships/hyperlink" Target="https://www.va.gov/find-forms/about-form-20-0995/"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lnks.gd/l/eyJ0eXAiOiJKV1QiLCJhbGciOiJIUzI1NiJ9.eyJhY2NvdW50X2lkIjo0MjAwNCwibWVzc2FnZV90eXBlIjoid2VsY29tZV9uZXdfc3Vic2NyaWJlciIsInN1YnNjcmliZXJfaWQiOjMxMDM0NTIwMzksIm1lc3NhZ2VfaWQiOjEyMDkwNTMyMjcsInVyaSI6ImV2bzp0cmFuc2FjdGlvbmFsOmVtYWlsOmNsaWNrIiwidXJsIjoiaHR0cHM6Ly93d3cudmEuZ292L2VkdWNhdGlvbi8_dXRtX3NvdXJjZT1MYW5kaW5nX3BhZ2UmdXRtX21lZGl1bT1FbWFpbCZ1dG1fY2FtcGFpZ249Q2hvb3NlVkFfQmVuZWZpdHMifQ.Acjn5WKX0DGH8Va7imrKv5Bh_Y2xTASGDhnx71eGoog" TargetMode="External"/><Relationship Id="rId2" Type="http://schemas.openxmlformats.org/officeDocument/2006/relationships/hyperlink" Target="https://lnks.gd/l/eyJ0eXAiOiJKV1QiLCJhbGciOiJIUzI1NiJ9.eyJhY2NvdW50X2lkIjo0MjAwNCwibWVzc2FnZV90eXBlIjoid2VsY29tZV9uZXdfc3Vic2NyaWJlciIsInN1YnNjcmliZXJfaWQiOjMxMDM0NTIwMzksIm1lc3NhZ2VfaWQiOjEyMDkwNTMyMjcsInVyaSI6ImV2bzp0cmFuc2FjdGlvbmFsOmVtYWlsOmNsaWNrIiwidXJsIjoiaHR0cHM6Ly93d3cudmEuZ292L2hlYWx0aC1jYXJlL2FwcGx5L2FwcGxpY2F0aW9uL2ludHJvZHVjdGlvbj91dG1fc291cmNlPUxhbmRpbmdfcGFnZSZ1dG1fbWVkaXVtPUVtYWlsJnV0bV9jYW1wYWlnbj1DaG9vc2VWQV9CZW5lZml0cyJ9.E5qAXgmoas4NLk-sdMafyUn7ce_nA8DddHAaK587Fd0" TargetMode="External"/><Relationship Id="rId1" Type="http://schemas.openxmlformats.org/officeDocument/2006/relationships/slideLayout" Target="../slideLayouts/slideLayout2.xml"/><Relationship Id="rId5" Type="http://schemas.openxmlformats.org/officeDocument/2006/relationships/hyperlink" Target="https://lnks.gd/l/eyJ0eXAiOiJKV1QiLCJhbGciOiJIUzI1NiJ9.eyJhY2NvdW50X2lkIjo0MjAwNCwibWVzc2FnZV90eXBlIjoid2VsY29tZV9uZXdfc3Vic2NyaWJlciIsInN1YnNjcmliZXJfaWQiOjMxMDM0NTIwMzksIm1lc3NhZ2VfaWQiOjEyMDkwNTMyMjcsInVyaSI6ImV2bzp0cmFuc2FjdGlvbmFsOmVtYWlsOmNsaWNrIiwidXJsIjoiaHR0cHM6Ly93d3cudmEuZ292L3dlbGNvbWUta2l0Lz91dG1fc291cmNlPUxhbmRpbmdfcGFnZSZ1dG1fbWVkaXVtPUVtYWlsJnV0bV9jYW1wYWlnbj1DaG9vc2VWQV9CZW5lZml0cyJ9.ABNVSuey-jEb7mFES6bTFQcgirb4lgkZ9sAYI_B636w" TargetMode="External"/><Relationship Id="rId4" Type="http://schemas.openxmlformats.org/officeDocument/2006/relationships/hyperlink" Target="https://lnks.gd/l/eyJ0eXAiOiJKV1QiLCJhbGciOiJIUzI1NiJ9.eyJhY2NvdW50X2lkIjo0MjAwNCwibWVzc2FnZV90eXBlIjoid2VsY29tZV9uZXdfc3Vic2NyaWJlciIsInN1YnNjcmliZXJfaWQiOjMxMDM0NTIwMzksIm1lc3NhZ2VfaWQiOjEyMDkwNTMyMjcsInVyaSI6ImV2bzp0cmFuc2FjdGlvbmFsOmVtYWlsOmNsaWNrIiwidXJsIjoiaHR0cHM6Ly93d3cudmEuZ292L2Rpc2FiaWxpdHkvP3V0bV9zb3VyY2U9TGFuZGluZ19wYWdlJnV0bV9tZWRpdW09RW1haWwmdXRtX2NhbXBhaWduPUNob29zZVZBX0JlbmVmaXRzIn0.qigBvNhZz1j70-WYWneTIJpTwyk5dqB5EZTEihEe0BA"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9A8D8-47C9-C24E-5F84-0AD17684ED1E}"/>
              </a:ext>
            </a:extLst>
          </p:cNvPr>
          <p:cNvSpPr>
            <a:spLocks noGrp="1"/>
          </p:cNvSpPr>
          <p:nvPr>
            <p:ph type="title"/>
          </p:nvPr>
        </p:nvSpPr>
        <p:spPr>
          <a:xfrm>
            <a:off x="374650" y="607154"/>
            <a:ext cx="11442700" cy="1325563"/>
          </a:xfrm>
        </p:spPr>
        <p:txBody>
          <a:bodyPr>
            <a:normAutofit fontScale="90000"/>
          </a:bodyPr>
          <a:lstStyle/>
          <a:p>
            <a:pPr algn="ctr"/>
            <a:r>
              <a:rPr lang="en-US" sz="6000" b="1" dirty="0">
                <a:solidFill>
                  <a:srgbClr val="C00000"/>
                </a:solidFill>
                <a:latin typeface="Source Sans Pro Web"/>
              </a:rPr>
              <a:t>Post Benefits Advisor (Philippines)</a:t>
            </a:r>
            <a:br>
              <a:rPr lang="en-US" sz="6000" b="1" dirty="0">
                <a:solidFill>
                  <a:srgbClr val="C00000"/>
                </a:solidFill>
                <a:latin typeface="Source Sans Pro Web"/>
              </a:rPr>
            </a:br>
            <a:r>
              <a:rPr lang="en-US" sz="4400" b="1" dirty="0">
                <a:solidFill>
                  <a:srgbClr val="C00000"/>
                </a:solidFill>
                <a:latin typeface="Source Sans Pro Web"/>
              </a:rPr>
              <a:t>Training &amp; Continuity Manual</a:t>
            </a:r>
            <a:endParaRPr lang="en-US" sz="4400" dirty="0">
              <a:solidFill>
                <a:srgbClr val="C00000"/>
              </a:solidFill>
              <a:latin typeface="Source Sans Pro Web"/>
            </a:endParaRPr>
          </a:p>
        </p:txBody>
      </p:sp>
      <p:sp>
        <p:nvSpPr>
          <p:cNvPr id="6" name="TextBox 5"/>
          <p:cNvSpPr txBox="1"/>
          <p:nvPr/>
        </p:nvSpPr>
        <p:spPr>
          <a:xfrm>
            <a:off x="1031517" y="2954184"/>
            <a:ext cx="3022600" cy="1938992"/>
          </a:xfrm>
          <a:prstGeom prst="rect">
            <a:avLst/>
          </a:prstGeom>
          <a:noFill/>
        </p:spPr>
        <p:txBody>
          <a:bodyPr wrap="square" rtlCol="0">
            <a:spAutoFit/>
          </a:bodyPr>
          <a:lstStyle/>
          <a:p>
            <a:r>
              <a:rPr lang="en-US" sz="2400" b="1" dirty="0">
                <a:solidFill>
                  <a:srgbClr val="C00000"/>
                </a:solidFill>
              </a:rPr>
              <a:t>Version 1- Sept 2026</a:t>
            </a:r>
          </a:p>
          <a:p>
            <a:endParaRPr lang="en-US" sz="2400" b="1" dirty="0">
              <a:solidFill>
                <a:srgbClr val="C00000"/>
              </a:solidFill>
            </a:endParaRPr>
          </a:p>
          <a:p>
            <a:r>
              <a:rPr lang="en-US" sz="2400" b="1" dirty="0">
                <a:solidFill>
                  <a:srgbClr val="C00000"/>
                </a:solidFill>
              </a:rPr>
              <a:t>Prepared by:</a:t>
            </a:r>
          </a:p>
          <a:p>
            <a:r>
              <a:rPr lang="en-US" sz="2400" b="1" dirty="0">
                <a:solidFill>
                  <a:srgbClr val="C00000"/>
                </a:solidFill>
              </a:rPr>
              <a:t>Vernon Lask</a:t>
            </a:r>
          </a:p>
          <a:p>
            <a:r>
              <a:rPr lang="en-US" sz="2400" b="1" dirty="0">
                <a:solidFill>
                  <a:srgbClr val="C00000"/>
                </a:solidFill>
              </a:rPr>
              <a:t>VFW DPA DSO</a:t>
            </a:r>
          </a:p>
        </p:txBody>
      </p:sp>
    </p:spTree>
    <p:extLst>
      <p:ext uri="{BB962C8B-B14F-4D97-AF65-F5344CB8AC3E}">
        <p14:creationId xmlns:p14="http://schemas.microsoft.com/office/powerpoint/2010/main" val="1532457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9A8D8-47C9-C24E-5F84-0AD17684ED1E}"/>
              </a:ext>
            </a:extLst>
          </p:cNvPr>
          <p:cNvSpPr>
            <a:spLocks noGrp="1"/>
          </p:cNvSpPr>
          <p:nvPr>
            <p:ph type="title"/>
          </p:nvPr>
        </p:nvSpPr>
        <p:spPr>
          <a:xfrm>
            <a:off x="838200" y="22225"/>
            <a:ext cx="10515600" cy="1325563"/>
          </a:xfrm>
        </p:spPr>
        <p:txBody>
          <a:bodyPr>
            <a:normAutofit/>
          </a:bodyPr>
          <a:lstStyle/>
          <a:p>
            <a:pPr algn="ctr"/>
            <a:r>
              <a:rPr lang="en-US" sz="4000" b="1" dirty="0">
                <a:solidFill>
                  <a:srgbClr val="C00000"/>
                </a:solidFill>
                <a:latin typeface="Source Sans Pro Web"/>
              </a:rPr>
              <a:t>Post Benefits Advisor Responsibilities</a:t>
            </a:r>
            <a:endParaRPr lang="en-US" sz="4000" dirty="0">
              <a:solidFill>
                <a:srgbClr val="C00000"/>
              </a:solidFill>
              <a:latin typeface="Source Sans Pro Web"/>
            </a:endParaRPr>
          </a:p>
        </p:txBody>
      </p:sp>
      <p:sp>
        <p:nvSpPr>
          <p:cNvPr id="3" name="Content Placeholder 2">
            <a:extLst>
              <a:ext uri="{FF2B5EF4-FFF2-40B4-BE49-F238E27FC236}">
                <a16:creationId xmlns:a16="http://schemas.microsoft.com/office/drawing/2014/main" id="{34A1F944-11C2-6FB3-2B42-4BECD1FBDEC1}"/>
              </a:ext>
            </a:extLst>
          </p:cNvPr>
          <p:cNvSpPr>
            <a:spLocks noGrp="1"/>
          </p:cNvSpPr>
          <p:nvPr>
            <p:ph idx="1"/>
          </p:nvPr>
        </p:nvSpPr>
        <p:spPr>
          <a:xfrm>
            <a:off x="595244" y="1469572"/>
            <a:ext cx="11067773" cy="4864172"/>
          </a:xfrm>
        </p:spPr>
        <p:txBody>
          <a:bodyPr vert="horz" lIns="91440" tIns="45720" rIns="91440" bIns="45720" rtlCol="0" anchor="t">
            <a:normAutofit/>
          </a:bodyPr>
          <a:lstStyle/>
          <a:p>
            <a:pPr marL="0" indent="0">
              <a:buNone/>
            </a:pPr>
            <a:r>
              <a:rPr lang="en-US" sz="2000" dirty="0">
                <a:latin typeface="Source Sans Pro Web"/>
                <a:ea typeface="+mn-lt"/>
                <a:cs typeface="+mn-lt"/>
              </a:rPr>
              <a:t>The Post Benefits Advisor shall advise members of the Post, their family members and survivors of benefits and services that are available in the local community such as homeless services, employment opportunities, and companies that offer discounted goods or services to veterans. </a:t>
            </a:r>
            <a:endParaRPr lang="en-US" sz="2000" dirty="0"/>
          </a:p>
          <a:p>
            <a:pPr marL="0" indent="0">
              <a:buNone/>
            </a:pPr>
            <a:r>
              <a:rPr lang="en-US" sz="2000" dirty="0">
                <a:latin typeface="Source Sans Pro Web"/>
                <a:ea typeface="+mn-lt"/>
                <a:cs typeface="+mn-lt"/>
              </a:rPr>
              <a:t>The Post Benefits Advisor shall direct individuals seeking Federal benefits assistance to the Department Benefits Advisor. </a:t>
            </a:r>
            <a:endParaRPr lang="en-US" sz="2000" dirty="0">
              <a:latin typeface="The Hand Bold"/>
              <a:ea typeface="+mn-lt"/>
              <a:cs typeface="+mn-lt"/>
            </a:endParaRPr>
          </a:p>
          <a:p>
            <a:pPr marL="0" indent="0">
              <a:buNone/>
            </a:pPr>
            <a:r>
              <a:rPr lang="en-US" sz="2000" dirty="0">
                <a:latin typeface="Source Sans Pro Web"/>
                <a:ea typeface="+mn-lt"/>
                <a:cs typeface="+mn-lt"/>
              </a:rPr>
              <a:t>The work of a Post Benefits Advisor shall be performed in accordance with the instructions contained in the VFW Guide for Post Benefits Advisors under the general supervision of the Post Commander. </a:t>
            </a:r>
            <a:endParaRPr lang="en-US" sz="2000" dirty="0">
              <a:latin typeface="The Hand Bold"/>
              <a:ea typeface="+mn-lt"/>
              <a:cs typeface="+mn-lt"/>
            </a:endParaRPr>
          </a:p>
          <a:p>
            <a:pPr marL="0" indent="0">
              <a:buNone/>
            </a:pPr>
            <a:r>
              <a:rPr lang="en-US" sz="2000" dirty="0">
                <a:latin typeface="Source Sans Pro Web"/>
                <a:ea typeface="+mn-lt"/>
                <a:cs typeface="+mn-lt"/>
              </a:rPr>
              <a:t>The Post Benefits Advisor shall perform such other duties as may be incident to the office and as may from time to time be required by the laws and usages of this organization or lawful orders from proper authority.</a:t>
            </a:r>
          </a:p>
          <a:p>
            <a:pPr marL="0" indent="0">
              <a:buNone/>
            </a:pPr>
            <a:r>
              <a:rPr lang="en-US" dirty="0">
                <a:latin typeface="Source Sans Pro Web"/>
              </a:rPr>
              <a:t>Reference:</a:t>
            </a:r>
            <a:r>
              <a:rPr lang="en-US" sz="2000" dirty="0">
                <a:latin typeface="Source Sans Pro Web"/>
              </a:rPr>
              <a:t> </a:t>
            </a:r>
            <a:r>
              <a:rPr lang="en-US" sz="2000" dirty="0">
                <a:latin typeface="Source Sans Pro Web"/>
                <a:ea typeface="+mn-lt"/>
                <a:cs typeface="+mn-lt"/>
                <a:hlinkClick r:id="rId2"/>
              </a:rPr>
              <a:t>VFWDigitalPodiumEdition2025</a:t>
            </a:r>
            <a:endParaRPr lang="en-US" sz="2000" dirty="0">
              <a:latin typeface="Source Sans Pro Web"/>
            </a:endParaRPr>
          </a:p>
        </p:txBody>
      </p:sp>
    </p:spTree>
    <p:extLst>
      <p:ext uri="{BB962C8B-B14F-4D97-AF65-F5344CB8AC3E}">
        <p14:creationId xmlns:p14="http://schemas.microsoft.com/office/powerpoint/2010/main" val="405061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48EAA-BC7C-066F-5C9F-403124A76DE1}"/>
              </a:ext>
            </a:extLst>
          </p:cNvPr>
          <p:cNvSpPr>
            <a:spLocks noGrp="1"/>
          </p:cNvSpPr>
          <p:nvPr>
            <p:ph type="title"/>
          </p:nvPr>
        </p:nvSpPr>
        <p:spPr>
          <a:xfrm>
            <a:off x="838200" y="9525"/>
            <a:ext cx="10515600" cy="915761"/>
          </a:xfrm>
        </p:spPr>
        <p:txBody>
          <a:bodyPr>
            <a:normAutofit fontScale="90000"/>
          </a:bodyPr>
          <a:lstStyle/>
          <a:p>
            <a:pPr algn="ctr"/>
            <a:r>
              <a:rPr lang="en-PH" b="1" dirty="0">
                <a:solidFill>
                  <a:srgbClr val="FF0000"/>
                </a:solidFill>
                <a:latin typeface="Open Sans" panose="020B0606030504020204" pitchFamily="34" charset="0"/>
                <a:ea typeface="Open Sans" panose="020B0606030504020204" pitchFamily="34" charset="0"/>
                <a:cs typeface="Open Sans" panose="020B0606030504020204" pitchFamily="34" charset="0"/>
              </a:rPr>
              <a:t>Benefit Advisors Do’s and Don’ts</a:t>
            </a:r>
          </a:p>
        </p:txBody>
      </p:sp>
      <p:sp>
        <p:nvSpPr>
          <p:cNvPr id="3" name="Content Placeholder 2">
            <a:extLst>
              <a:ext uri="{FF2B5EF4-FFF2-40B4-BE49-F238E27FC236}">
                <a16:creationId xmlns:a16="http://schemas.microsoft.com/office/drawing/2014/main" id="{C146F262-D975-2CE4-DEE8-5F0B2A5FB7C6}"/>
              </a:ext>
            </a:extLst>
          </p:cNvPr>
          <p:cNvSpPr>
            <a:spLocks noGrp="1"/>
          </p:cNvSpPr>
          <p:nvPr>
            <p:ph idx="1"/>
          </p:nvPr>
        </p:nvSpPr>
        <p:spPr>
          <a:xfrm>
            <a:off x="576943" y="925287"/>
            <a:ext cx="11125199" cy="5923188"/>
          </a:xfrm>
        </p:spPr>
        <p:txBody>
          <a:bodyPr>
            <a:normAutofit fontScale="62500" lnSpcReduction="20000"/>
          </a:bodyPr>
          <a:lstStyle/>
          <a:p>
            <a:pPr marL="0" lvl="0" indent="0" algn="ctr">
              <a:buNone/>
            </a:pPr>
            <a:r>
              <a:rPr lang="en-PH" sz="3600" b="1" dirty="0">
                <a:latin typeface="Open Sans" panose="020B0606030504020204" pitchFamily="34" charset="0"/>
                <a:ea typeface="Open Sans" panose="020B0606030504020204" pitchFamily="34" charset="0"/>
                <a:cs typeface="Open Sans" panose="020B0606030504020204" pitchFamily="34" charset="0"/>
              </a:rPr>
              <a:t>DO’s</a:t>
            </a:r>
          </a:p>
          <a:p>
            <a:pPr lvl="0"/>
            <a:r>
              <a:rPr lang="en-PH" sz="3600" dirty="0">
                <a:latin typeface="Open Sans" panose="020B0606030504020204" pitchFamily="34" charset="0"/>
                <a:ea typeface="Open Sans" panose="020B0606030504020204" pitchFamily="34" charset="0"/>
                <a:cs typeface="Open Sans" panose="020B0606030504020204" pitchFamily="34" charset="0"/>
              </a:rPr>
              <a:t>The main duty is to inform members, families, and survivors about available benefits and local community services, such as homelessness resources, job opportunities, and veteran discounts.</a:t>
            </a:r>
          </a:p>
          <a:p>
            <a:pPr lvl="0"/>
            <a:r>
              <a:rPr lang="en-PH" sz="3600" dirty="0">
                <a:latin typeface="Open Sans" panose="020B0606030504020204" pitchFamily="34" charset="0"/>
                <a:ea typeface="Open Sans" panose="020B0606030504020204" pitchFamily="34" charset="0"/>
                <a:cs typeface="Open Sans" panose="020B0606030504020204" pitchFamily="34" charset="0"/>
              </a:rPr>
              <a:t>Assist Veterans, Widows, Dependents with banking and insurance issues in the US.</a:t>
            </a:r>
          </a:p>
          <a:p>
            <a:pPr lvl="0"/>
            <a:r>
              <a:rPr lang="en-PH" sz="3600" dirty="0">
                <a:latin typeface="Open Sans" panose="020B0606030504020204" pitchFamily="34" charset="0"/>
                <a:ea typeface="Open Sans" panose="020B0606030504020204" pitchFamily="34" charset="0"/>
                <a:cs typeface="Open Sans" panose="020B0606030504020204" pitchFamily="34" charset="0"/>
              </a:rPr>
              <a:t>Refer individuals seeking </a:t>
            </a:r>
            <a:r>
              <a:rPr lang="en-PH" sz="3600" u="sng" dirty="0">
                <a:latin typeface="Open Sans" panose="020B0606030504020204" pitchFamily="34" charset="0"/>
                <a:ea typeface="Open Sans" panose="020B0606030504020204" pitchFamily="34" charset="0"/>
                <a:cs typeface="Open Sans" panose="020B0606030504020204" pitchFamily="34" charset="0"/>
              </a:rPr>
              <a:t>Federal Benefits </a:t>
            </a:r>
            <a:r>
              <a:rPr lang="en-PH" sz="3600" dirty="0">
                <a:latin typeface="Open Sans" panose="020B0606030504020204" pitchFamily="34" charset="0"/>
                <a:ea typeface="Open Sans" panose="020B0606030504020204" pitchFamily="34" charset="0"/>
                <a:cs typeface="Open Sans" panose="020B0606030504020204" pitchFamily="34" charset="0"/>
              </a:rPr>
              <a:t>to the Department Benefits Advisor or an ADSO.</a:t>
            </a:r>
          </a:p>
          <a:p>
            <a:pPr lvl="0"/>
            <a:r>
              <a:rPr lang="en-PH" sz="3600" dirty="0">
                <a:latin typeface="Open Sans" panose="020B0606030504020204" pitchFamily="34" charset="0"/>
                <a:ea typeface="Open Sans" panose="020B0606030504020204" pitchFamily="34" charset="0"/>
                <a:cs typeface="Open Sans" panose="020B0606030504020204" pitchFamily="34" charset="0"/>
              </a:rPr>
              <a:t>Keep the latest VFW Guide for Benefit Advisors and follow established procedures and guidelines.</a:t>
            </a:r>
          </a:p>
          <a:p>
            <a:pPr lvl="0"/>
            <a:r>
              <a:rPr lang="en-PH" sz="3600" dirty="0">
                <a:latin typeface="Open Sans" panose="020B0606030504020204" pitchFamily="34" charset="0"/>
                <a:ea typeface="Open Sans" panose="020B0606030504020204" pitchFamily="34" charset="0"/>
                <a:cs typeface="Open Sans" panose="020B0606030504020204" pitchFamily="34" charset="0"/>
              </a:rPr>
              <a:t>Work under the supervision of the Post Commander and participate in mandatory training sessions. </a:t>
            </a:r>
          </a:p>
          <a:p>
            <a:pPr lvl="0"/>
            <a:endParaRPr lang="en-PH" sz="3600" dirty="0">
              <a:latin typeface="Open Sans" panose="020B0606030504020204" pitchFamily="34" charset="0"/>
              <a:ea typeface="Open Sans" panose="020B0606030504020204" pitchFamily="34" charset="0"/>
              <a:cs typeface="Open Sans" panose="020B0606030504020204" pitchFamily="34" charset="0"/>
            </a:endParaRPr>
          </a:p>
          <a:p>
            <a:pPr marL="0" lvl="0" indent="0" algn="ctr">
              <a:buNone/>
            </a:pPr>
            <a:r>
              <a:rPr lang="en-PH" sz="3300" b="1" dirty="0">
                <a:latin typeface="Open Sans" panose="020B0606030504020204" pitchFamily="34" charset="0"/>
                <a:ea typeface="Open Sans" panose="020B0606030504020204" pitchFamily="34" charset="0"/>
                <a:cs typeface="Open Sans" panose="020B0606030504020204" pitchFamily="34" charset="0"/>
              </a:rPr>
              <a:t> </a:t>
            </a:r>
            <a:r>
              <a:rPr lang="en-PH" dirty="0">
                <a:solidFill>
                  <a:srgbClr val="FF0000"/>
                </a:solidFill>
                <a:latin typeface="Open Sans" panose="020B0606030504020204" pitchFamily="34" charset="0"/>
                <a:ea typeface="Open Sans" panose="020B0606030504020204" pitchFamily="34" charset="0"/>
                <a:cs typeface="Open Sans" panose="020B0606030504020204" pitchFamily="34" charset="0"/>
              </a:rPr>
              <a:t>District Benefits Advisors must support Benefit Advisors, including ensuring their attendance at required training.</a:t>
            </a:r>
          </a:p>
        </p:txBody>
      </p:sp>
    </p:spTree>
    <p:extLst>
      <p:ext uri="{BB962C8B-B14F-4D97-AF65-F5344CB8AC3E}">
        <p14:creationId xmlns:p14="http://schemas.microsoft.com/office/powerpoint/2010/main" val="1518176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A44C4-8AE6-A3B1-4A92-72CD2535DF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B93A4D-714B-6036-9DEA-6E31D61A49C6}"/>
              </a:ext>
            </a:extLst>
          </p:cNvPr>
          <p:cNvSpPr>
            <a:spLocks noGrp="1"/>
          </p:cNvSpPr>
          <p:nvPr>
            <p:ph type="title"/>
          </p:nvPr>
        </p:nvSpPr>
        <p:spPr>
          <a:xfrm>
            <a:off x="838200" y="9525"/>
            <a:ext cx="10515600" cy="915761"/>
          </a:xfrm>
        </p:spPr>
        <p:txBody>
          <a:bodyPr>
            <a:normAutofit fontScale="90000"/>
          </a:bodyPr>
          <a:lstStyle/>
          <a:p>
            <a:pPr algn="ctr"/>
            <a:r>
              <a:rPr lang="en-PH" b="1" dirty="0">
                <a:solidFill>
                  <a:srgbClr val="FF0000"/>
                </a:solidFill>
                <a:latin typeface="Open Sans" panose="020B0606030504020204" pitchFamily="34" charset="0"/>
                <a:ea typeface="Open Sans" panose="020B0606030504020204" pitchFamily="34" charset="0"/>
                <a:cs typeface="Open Sans" panose="020B0606030504020204" pitchFamily="34" charset="0"/>
              </a:rPr>
              <a:t>Benefit Advisors Do’s and Don’ts</a:t>
            </a:r>
          </a:p>
        </p:txBody>
      </p:sp>
      <p:sp>
        <p:nvSpPr>
          <p:cNvPr id="3" name="Content Placeholder 2">
            <a:extLst>
              <a:ext uri="{FF2B5EF4-FFF2-40B4-BE49-F238E27FC236}">
                <a16:creationId xmlns:a16="http://schemas.microsoft.com/office/drawing/2014/main" id="{EFED26D6-1827-9ABF-147A-622F1D104454}"/>
              </a:ext>
            </a:extLst>
          </p:cNvPr>
          <p:cNvSpPr>
            <a:spLocks noGrp="1"/>
          </p:cNvSpPr>
          <p:nvPr>
            <p:ph idx="1"/>
          </p:nvPr>
        </p:nvSpPr>
        <p:spPr>
          <a:xfrm>
            <a:off x="576943" y="925287"/>
            <a:ext cx="11125199" cy="5562600"/>
          </a:xfrm>
        </p:spPr>
        <p:txBody>
          <a:bodyPr>
            <a:normAutofit fontScale="62500" lnSpcReduction="20000"/>
          </a:bodyPr>
          <a:lstStyle/>
          <a:p>
            <a:pPr lvl="0"/>
            <a:r>
              <a:rPr lang="en-PH" dirty="0">
                <a:latin typeface="Arial" panose="020B0604020202020204" pitchFamily="34" charset="0"/>
                <a:cs typeface="Arial" panose="020B0604020202020204" pitchFamily="34" charset="0"/>
              </a:rPr>
              <a:t> </a:t>
            </a:r>
          </a:p>
          <a:p>
            <a:pPr marL="0" lvl="0" indent="0" algn="ctr">
              <a:buNone/>
            </a:pPr>
            <a:r>
              <a:rPr lang="en-PH" sz="3300" b="1" dirty="0">
                <a:latin typeface="Open Sans" panose="020B0606030504020204" pitchFamily="34" charset="0"/>
                <a:ea typeface="Open Sans" panose="020B0606030504020204" pitchFamily="34" charset="0"/>
                <a:cs typeface="Open Sans" panose="020B0606030504020204" pitchFamily="34" charset="0"/>
              </a:rPr>
              <a:t>Don'ts </a:t>
            </a:r>
            <a:r>
              <a:rPr lang="en-PH" b="1" dirty="0">
                <a:latin typeface="Open Sans" panose="020B0606030504020204" pitchFamily="34" charset="0"/>
                <a:ea typeface="Open Sans" panose="020B0606030504020204" pitchFamily="34" charset="0"/>
                <a:cs typeface="Open Sans" panose="020B0606030504020204" pitchFamily="34" charset="0"/>
              </a:rPr>
              <a:t> </a:t>
            </a:r>
          </a:p>
          <a:p>
            <a:pPr lvl="0"/>
            <a:r>
              <a:rPr lang="en-PH" dirty="0">
                <a:latin typeface="Open Sans" panose="020B0606030504020204" pitchFamily="34" charset="0"/>
                <a:ea typeface="Open Sans" panose="020B0606030504020204" pitchFamily="34" charset="0"/>
                <a:cs typeface="Open Sans" panose="020B0606030504020204" pitchFamily="34" charset="0"/>
              </a:rPr>
              <a:t>Do not communicate about claims directly with the VA or other agencies unless you have a VA Form 21-0845 Third Party Consent from the claimant; all status updates must go through the DSO.</a:t>
            </a:r>
          </a:p>
          <a:p>
            <a:pPr lvl="0"/>
            <a:r>
              <a:rPr lang="en-PH" dirty="0">
                <a:latin typeface="Open Sans" panose="020B0606030504020204" pitchFamily="34" charset="0"/>
                <a:ea typeface="Open Sans" panose="020B0606030504020204" pitchFamily="34" charset="0"/>
                <a:cs typeface="Open Sans" panose="020B0606030504020204" pitchFamily="34" charset="0"/>
              </a:rPr>
              <a:t>When acting as a recorder, only write down information provided by the claimant; do not offer advice on how to present information and </a:t>
            </a:r>
            <a:r>
              <a:rPr lang="en-PH" u="sng" dirty="0">
                <a:latin typeface="Open Sans" panose="020B0606030504020204" pitchFamily="34" charset="0"/>
                <a:ea typeface="Open Sans" panose="020B0606030504020204" pitchFamily="34" charset="0"/>
                <a:cs typeface="Open Sans" panose="020B0606030504020204" pitchFamily="34" charset="0"/>
              </a:rPr>
              <a:t>DON’T keep any forms or personal information</a:t>
            </a:r>
            <a:r>
              <a:rPr lang="en-PH" dirty="0">
                <a:latin typeface="Open Sans" panose="020B0606030504020204" pitchFamily="34" charset="0"/>
                <a:ea typeface="Open Sans" panose="020B0606030504020204" pitchFamily="34" charset="0"/>
                <a:cs typeface="Open Sans" panose="020B0606030504020204" pitchFamily="34" charset="0"/>
              </a:rPr>
              <a:t>—return all documents promptly.</a:t>
            </a:r>
          </a:p>
          <a:p>
            <a:pPr lvl="0"/>
            <a:r>
              <a:rPr lang="en-PH" dirty="0">
                <a:latin typeface="Open Sans" panose="020B0606030504020204" pitchFamily="34" charset="0"/>
                <a:ea typeface="Open Sans" panose="020B0606030504020204" pitchFamily="34" charset="0"/>
                <a:cs typeface="Open Sans" panose="020B0606030504020204" pitchFamily="34" charset="0"/>
              </a:rPr>
              <a:t>Do not give advice or opinions on individual claims; only provide general information about government benefit programs, forms, contact information, and what types of evidence are needed.  Refer to ADSO or DSO when possible.</a:t>
            </a:r>
          </a:p>
          <a:p>
            <a:pPr lvl="0"/>
            <a:r>
              <a:rPr lang="en-PH" dirty="0">
                <a:latin typeface="Open Sans" panose="020B0606030504020204" pitchFamily="34" charset="0"/>
                <a:ea typeface="Open Sans" panose="020B0606030504020204" pitchFamily="34" charset="0"/>
                <a:cs typeface="Open Sans" panose="020B0606030504020204" pitchFamily="34" charset="0"/>
              </a:rPr>
              <a:t>Don’t include any personally identifiable information when submitting your report at each Post business meeting summarizing activities since the last meeting.</a:t>
            </a:r>
          </a:p>
          <a:p>
            <a:r>
              <a:rPr lang="en-PH" dirty="0">
                <a:latin typeface="Open Sans" panose="020B0606030504020204" pitchFamily="34" charset="0"/>
                <a:ea typeface="Open Sans" panose="020B0606030504020204" pitchFamily="34" charset="0"/>
                <a:cs typeface="Open Sans" panose="020B0606030504020204" pitchFamily="34" charset="0"/>
              </a:rPr>
              <a:t>Do not set or solicit office hours at VA facilities (regional offices, hospitals, outpatient clinics, or Vet Centers).</a:t>
            </a:r>
          </a:p>
          <a:p>
            <a:pPr marL="0" lvl="0" indent="0">
              <a:buNone/>
            </a:pPr>
            <a:endParaRPr lang="en-PH" dirty="0">
              <a:latin typeface="Open Sans" panose="020B0606030504020204" pitchFamily="34" charset="0"/>
              <a:ea typeface="Open Sans" panose="020B0606030504020204" pitchFamily="34" charset="0"/>
              <a:cs typeface="Open Sans" panose="020B0606030504020204" pitchFamily="34" charset="0"/>
            </a:endParaRPr>
          </a:p>
          <a:p>
            <a:pPr marL="0" lvl="0" indent="0" algn="ctr">
              <a:buNone/>
            </a:pPr>
            <a:r>
              <a:rPr lang="en-PH" dirty="0">
                <a:solidFill>
                  <a:srgbClr val="FF0000"/>
                </a:solidFill>
                <a:latin typeface="Open Sans" panose="020B0606030504020204" pitchFamily="34" charset="0"/>
                <a:ea typeface="Open Sans" panose="020B0606030504020204" pitchFamily="34" charset="0"/>
                <a:cs typeface="Open Sans" panose="020B0606030504020204" pitchFamily="34" charset="0"/>
              </a:rPr>
              <a:t>District Benefits Advisors must support Benefit Advisors, including ensuring their attendance at required training.</a:t>
            </a:r>
          </a:p>
        </p:txBody>
      </p:sp>
    </p:spTree>
    <p:extLst>
      <p:ext uri="{BB962C8B-B14F-4D97-AF65-F5344CB8AC3E}">
        <p14:creationId xmlns:p14="http://schemas.microsoft.com/office/powerpoint/2010/main" val="1412292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0E6E2-3B8E-19A6-421D-BCC9A459A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C477A2-4BF3-78F8-A61F-0FE2B487962F}"/>
              </a:ext>
            </a:extLst>
          </p:cNvPr>
          <p:cNvSpPr>
            <a:spLocks noGrp="1"/>
          </p:cNvSpPr>
          <p:nvPr>
            <p:ph type="title"/>
          </p:nvPr>
        </p:nvSpPr>
        <p:spPr>
          <a:xfrm>
            <a:off x="838200" y="0"/>
            <a:ext cx="10515600" cy="1220254"/>
          </a:xfrm>
        </p:spPr>
        <p:txBody>
          <a:bodyPr>
            <a:noAutofit/>
          </a:bodyPr>
          <a:lstStyle/>
          <a:p>
            <a:pPr algn="ctr"/>
            <a:r>
              <a:rPr lang="en-PH"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Newly added to the </a:t>
            </a:r>
            <a:br>
              <a:rPr lang="en-PH"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br>
            <a:r>
              <a:rPr lang="en-PH"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Policy and Procedures</a:t>
            </a:r>
          </a:p>
        </p:txBody>
      </p:sp>
      <p:sp>
        <p:nvSpPr>
          <p:cNvPr id="5" name="Rectangle 2">
            <a:extLst>
              <a:ext uri="{FF2B5EF4-FFF2-40B4-BE49-F238E27FC236}">
                <a16:creationId xmlns:a16="http://schemas.microsoft.com/office/drawing/2014/main" id="{532E2760-3CD4-7E26-8B79-7339F8AFA175}"/>
              </a:ext>
            </a:extLst>
          </p:cNvPr>
          <p:cNvSpPr>
            <a:spLocks noGrp="1" noChangeArrowheads="1"/>
          </p:cNvSpPr>
          <p:nvPr>
            <p:ph idx="1"/>
          </p:nvPr>
        </p:nvSpPr>
        <p:spPr bwMode="auto">
          <a:xfrm>
            <a:off x="491460" y="1388388"/>
            <a:ext cx="11987128"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summary of the substantive changes to the Policy and Procedure are as follows: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1:Page 22: Insert new Item 10 under VFW Representation Technical</a:t>
            </a:r>
            <a:endPar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1"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10. If a veteran or client requests a specific gender of representative, the service office shall make a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1"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reasonable attempt to honor that request.</a:t>
            </a:r>
            <a:endPar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Rationale:</a:t>
            </a: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Veterans will sometimes make requests for a specific gender of representative due to a myriad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of personal reasons. This addition allows service offices to honor these requests if they are reasonably able to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do so.</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2: Page 35: Insert New #7 under Code of Conduct for Representatives</a:t>
            </a:r>
            <a:endPar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1"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7. VFW Representatives must conduct themselves professionally at all VFW and NVS sponsored events.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1"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If a representative is observed to be acting unprofessionally or inappropriately during a VFW or NVS event,</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1"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they may be removed at the discretion of the Director or Deputy Directors, NVS. Any expenses incurred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1"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as a result of removal from an event shall be the responsibility of the individual and/or Department.</a:t>
            </a:r>
            <a:endPar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Rationale:</a:t>
            </a: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We must ensure that our representatives are acting professionally and appropriately at all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VFW events including NVS training conferences. This amendment would allow NVS to respond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appropriately to any potential issues that may arise as a result of misconduct during a VFW event.</a:t>
            </a:r>
          </a:p>
        </p:txBody>
      </p:sp>
    </p:spTree>
    <p:extLst>
      <p:ext uri="{BB962C8B-B14F-4D97-AF65-F5344CB8AC3E}">
        <p14:creationId xmlns:p14="http://schemas.microsoft.com/office/powerpoint/2010/main" val="3915592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EB832-340D-7CA8-C5B1-573114C3192A}"/>
              </a:ext>
            </a:extLst>
          </p:cNvPr>
          <p:cNvSpPr>
            <a:spLocks noGrp="1"/>
          </p:cNvSpPr>
          <p:nvPr>
            <p:ph type="title"/>
          </p:nvPr>
        </p:nvSpPr>
        <p:spPr>
          <a:xfrm>
            <a:off x="838200" y="22225"/>
            <a:ext cx="10515600" cy="1325563"/>
          </a:xfrm>
        </p:spPr>
        <p:txBody>
          <a:bodyPr>
            <a:normAutofit/>
          </a:bodyPr>
          <a:lstStyle/>
          <a:p>
            <a:pPr algn="ctr"/>
            <a:r>
              <a:rPr lang="en-US" sz="4000" b="1" dirty="0">
                <a:solidFill>
                  <a:srgbClr val="FF0000"/>
                </a:solidFill>
                <a:latin typeface="Open Sans"/>
                <a:ea typeface="Open Sans"/>
                <a:cs typeface="Open Sans"/>
              </a:rPr>
              <a:t>Important Phone Numbers</a:t>
            </a:r>
            <a:endParaRPr lang="en-US" sz="4000" b="1" dirty="0">
              <a:solidFill>
                <a:srgbClr val="FF0000"/>
              </a:solidFill>
            </a:endParaRPr>
          </a:p>
        </p:txBody>
      </p:sp>
      <p:sp>
        <p:nvSpPr>
          <p:cNvPr id="3" name="Content Placeholder 2">
            <a:extLst>
              <a:ext uri="{FF2B5EF4-FFF2-40B4-BE49-F238E27FC236}">
                <a16:creationId xmlns:a16="http://schemas.microsoft.com/office/drawing/2014/main" id="{6BD21F91-FEDA-2E34-2487-759337AD9B6D}"/>
              </a:ext>
            </a:extLst>
          </p:cNvPr>
          <p:cNvSpPr>
            <a:spLocks noGrp="1"/>
          </p:cNvSpPr>
          <p:nvPr>
            <p:ph idx="1"/>
          </p:nvPr>
        </p:nvSpPr>
        <p:spPr>
          <a:xfrm>
            <a:off x="336248" y="1420975"/>
            <a:ext cx="11519503" cy="4723674"/>
          </a:xfrm>
        </p:spPr>
        <p:txBody>
          <a:bodyPr vert="horz" lIns="91440" tIns="45720" rIns="91440" bIns="45720" rtlCol="0" anchor="t">
            <a:normAutofit/>
          </a:bodyPr>
          <a:lstStyle/>
          <a:p>
            <a:r>
              <a:rPr lang="en-US" sz="2000" dirty="0">
                <a:latin typeface="Open Sans"/>
                <a:ea typeface="Open Sans"/>
                <a:cs typeface="Open Sans"/>
              </a:rPr>
              <a:t>US Embassy Manila +63 2 5301 2000</a:t>
            </a:r>
          </a:p>
          <a:p>
            <a:pPr lvl="1"/>
            <a:r>
              <a:rPr lang="en-US" sz="1600" dirty="0">
                <a:latin typeface="Open Sans"/>
                <a:ea typeface="Open Sans"/>
                <a:cs typeface="Open Sans"/>
              </a:rPr>
              <a:t>Contact to American Services</a:t>
            </a:r>
          </a:p>
          <a:p>
            <a:pPr lvl="1"/>
            <a:r>
              <a:rPr lang="en-US" sz="1600" dirty="0">
                <a:latin typeface="Open Sans"/>
                <a:ea typeface="Open Sans"/>
                <a:cs typeface="Open Sans"/>
              </a:rPr>
              <a:t>Contact JUSMAGPHIL</a:t>
            </a:r>
          </a:p>
          <a:p>
            <a:pPr lvl="2">
              <a:buFont typeface="Wingdings" panose="020B0604020202020204" pitchFamily="34" charset="0"/>
              <a:buChar char="§"/>
            </a:pPr>
            <a:r>
              <a:rPr lang="en-US" sz="1200" dirty="0">
                <a:latin typeface="Open Sans"/>
                <a:ea typeface="Open Sans"/>
                <a:cs typeface="Open Sans"/>
              </a:rPr>
              <a:t>DEERS (Must make an appointment through the US Embassy web site)</a:t>
            </a:r>
          </a:p>
          <a:p>
            <a:pPr lvl="2"/>
            <a:r>
              <a:rPr lang="en-US" sz="1200" dirty="0">
                <a:latin typeface="Open Sans"/>
                <a:ea typeface="Open Sans"/>
                <a:cs typeface="Open Sans"/>
              </a:rPr>
              <a:t>ID Cards (Must make an appointment through the US Embassy web site)</a:t>
            </a:r>
          </a:p>
          <a:p>
            <a:r>
              <a:rPr lang="en-US" sz="2000" dirty="0">
                <a:latin typeface="Open Sans"/>
                <a:ea typeface="Open Sans"/>
                <a:cs typeface="Open Sans"/>
              </a:rPr>
              <a:t>VA Manila +(63)28 550 3888 (international)  028 550 3888 0r #6982 (In the Philippines)</a:t>
            </a:r>
            <a:endParaRPr lang="en-US" dirty="0"/>
          </a:p>
          <a:p>
            <a:pPr lvl="1"/>
            <a:r>
              <a:rPr lang="en-US" sz="1600" dirty="0">
                <a:latin typeface="Open Sans"/>
                <a:ea typeface="Open Sans"/>
                <a:cs typeface="Open Sans"/>
              </a:rPr>
              <a:t>Push 1 for VA Manila Regional Office</a:t>
            </a:r>
          </a:p>
          <a:p>
            <a:pPr lvl="1"/>
            <a:r>
              <a:rPr lang="en-US" sz="1600" dirty="0">
                <a:latin typeface="Open Sans"/>
                <a:ea typeface="Open Sans"/>
                <a:cs typeface="Open Sans"/>
              </a:rPr>
              <a:t>Push 2 for VA Manila Medical Clinic and Pharmacy</a:t>
            </a:r>
          </a:p>
          <a:p>
            <a:pPr lvl="1"/>
            <a:r>
              <a:rPr lang="en-US" sz="1600" dirty="0">
                <a:latin typeface="Open Sans"/>
                <a:ea typeface="Open Sans"/>
                <a:cs typeface="Open Sans"/>
              </a:rPr>
              <a:t>Push 3 for VES services</a:t>
            </a:r>
          </a:p>
          <a:p>
            <a:pPr lvl="1"/>
            <a:r>
              <a:rPr lang="en-US" sz="1600" dirty="0">
                <a:latin typeface="Open Sans"/>
                <a:ea typeface="Open Sans"/>
                <a:cs typeface="Open Sans"/>
              </a:rPr>
              <a:t>Push 4 for FMP</a:t>
            </a:r>
          </a:p>
          <a:p>
            <a:pPr lvl="1"/>
            <a:r>
              <a:rPr lang="en-US" sz="1600" dirty="0">
                <a:latin typeface="Open Sans"/>
                <a:ea typeface="Open Sans"/>
                <a:cs typeface="Open Sans"/>
              </a:rPr>
              <a:t>Push 5 for other Stateside toll-free numbers</a:t>
            </a:r>
          </a:p>
          <a:p>
            <a:r>
              <a:rPr lang="en-US" sz="2000" dirty="0">
                <a:latin typeface="Open Sans"/>
                <a:ea typeface="Open Sans"/>
                <a:cs typeface="Open Sans"/>
              </a:rPr>
              <a:t>Tri-Care SOS</a:t>
            </a:r>
          </a:p>
          <a:p>
            <a:pPr marL="800100" lvl="1" indent="-342900"/>
            <a:r>
              <a:rPr lang="en-US" sz="2000" dirty="0">
                <a:solidFill>
                  <a:srgbClr val="4F4D51"/>
                </a:solidFill>
                <a:latin typeface="Arial"/>
                <a:ea typeface="Open Sans"/>
                <a:cs typeface="Arial"/>
              </a:rPr>
              <a:t>+(65) 6339-2676 / 02 8687 8656 (Local number that transfers to Singapore) </a:t>
            </a:r>
            <a:endParaRPr lang="en-US" sz="2000" dirty="0">
              <a:latin typeface="Arial"/>
              <a:ea typeface="Open Sans"/>
              <a:cs typeface="Arial"/>
            </a:endParaRPr>
          </a:p>
          <a:p>
            <a:pPr marL="0" indent="0">
              <a:buNone/>
            </a:pPr>
            <a:endParaRPr lang="en-US" sz="1800" dirty="0">
              <a:latin typeface="Open Sans"/>
              <a:ea typeface="Open Sans"/>
              <a:cs typeface="Open Sans"/>
            </a:endParaRPr>
          </a:p>
          <a:p>
            <a:endParaRPr lang="en-US" sz="2000" dirty="0">
              <a:latin typeface="Open Sans"/>
              <a:ea typeface="Open Sans"/>
              <a:cs typeface="Open Sans"/>
            </a:endParaRPr>
          </a:p>
          <a:p>
            <a:pPr lvl="1"/>
            <a:endParaRPr lang="en-US" sz="1600" dirty="0">
              <a:latin typeface="Open Sans"/>
              <a:ea typeface="Open Sans"/>
              <a:cs typeface="Open Sans"/>
            </a:endParaRPr>
          </a:p>
          <a:p>
            <a:pPr marL="0" indent="0">
              <a:buNone/>
            </a:pPr>
            <a:endParaRPr lang="en-US" sz="2000" dirty="0">
              <a:latin typeface="Open Sans"/>
              <a:ea typeface="Open Sans"/>
              <a:cs typeface="Open Sans"/>
            </a:endParaRPr>
          </a:p>
          <a:p>
            <a:pPr lvl="1"/>
            <a:endParaRPr lang="en-US" sz="1600" dirty="0">
              <a:latin typeface="Open Sans"/>
              <a:ea typeface="Open Sans"/>
              <a:cs typeface="Open Sans"/>
            </a:endParaRPr>
          </a:p>
          <a:p>
            <a:pPr lvl="1"/>
            <a:endParaRPr lang="en-US" sz="1600" dirty="0">
              <a:latin typeface="Open Sans"/>
              <a:ea typeface="Open Sans"/>
              <a:cs typeface="Open Sans"/>
            </a:endParaRPr>
          </a:p>
          <a:p>
            <a:pPr lvl="1"/>
            <a:endParaRPr lang="en-US" sz="1600" dirty="0">
              <a:latin typeface="Open Sans"/>
              <a:ea typeface="Open Sans"/>
              <a:cs typeface="Open Sans"/>
            </a:endParaRPr>
          </a:p>
        </p:txBody>
      </p:sp>
    </p:spTree>
    <p:extLst>
      <p:ext uri="{BB962C8B-B14F-4D97-AF65-F5344CB8AC3E}">
        <p14:creationId xmlns:p14="http://schemas.microsoft.com/office/powerpoint/2010/main" val="2204713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C46B-0183-099D-E2B1-45178F5F58B1}"/>
              </a:ext>
            </a:extLst>
          </p:cNvPr>
          <p:cNvSpPr>
            <a:spLocks noGrp="1"/>
          </p:cNvSpPr>
          <p:nvPr>
            <p:ph type="title"/>
          </p:nvPr>
        </p:nvSpPr>
        <p:spPr>
          <a:xfrm>
            <a:off x="838200" y="9526"/>
            <a:ext cx="10515600" cy="988526"/>
          </a:xfrm>
        </p:spPr>
        <p:txBody>
          <a:bodyPr>
            <a:normAutofit fontScale="90000"/>
          </a:bodyPr>
          <a:lstStyle/>
          <a:p>
            <a:pPr algn="ctr"/>
            <a:br>
              <a:rPr lang="en-US" dirty="0">
                <a:latin typeface="Open Sans"/>
                <a:ea typeface="Open Sans"/>
                <a:cs typeface="Open Sans"/>
              </a:rPr>
            </a:br>
            <a:r>
              <a:rPr lang="en-US" sz="4400" b="1" dirty="0">
                <a:solidFill>
                  <a:srgbClr val="FF0000"/>
                </a:solidFill>
                <a:latin typeface="Open Sans"/>
                <a:ea typeface="Open Sans"/>
                <a:cs typeface="Open Sans"/>
              </a:rPr>
              <a:t>Important Phone Numbers </a:t>
            </a:r>
            <a:r>
              <a:rPr lang="en-US" sz="3100" dirty="0">
                <a:solidFill>
                  <a:srgbClr val="FF0000"/>
                </a:solidFill>
                <a:latin typeface="Open Sans"/>
                <a:ea typeface="Open Sans"/>
                <a:cs typeface="Open Sans"/>
              </a:rPr>
              <a:t>(cont.)</a:t>
            </a:r>
          </a:p>
          <a:p>
            <a:endParaRPr lang="en-US" dirty="0"/>
          </a:p>
        </p:txBody>
      </p:sp>
      <p:sp>
        <p:nvSpPr>
          <p:cNvPr id="3" name="Content Placeholder 2">
            <a:extLst>
              <a:ext uri="{FF2B5EF4-FFF2-40B4-BE49-F238E27FC236}">
                <a16:creationId xmlns:a16="http://schemas.microsoft.com/office/drawing/2014/main" id="{8802DE95-C371-D0A6-B4EC-81F363729B99}"/>
              </a:ext>
            </a:extLst>
          </p:cNvPr>
          <p:cNvSpPr>
            <a:spLocks noGrp="1"/>
          </p:cNvSpPr>
          <p:nvPr>
            <p:ph idx="1"/>
          </p:nvPr>
        </p:nvSpPr>
        <p:spPr>
          <a:xfrm>
            <a:off x="165252" y="836467"/>
            <a:ext cx="11640456" cy="4929293"/>
          </a:xfrm>
        </p:spPr>
        <p:txBody>
          <a:bodyPr vert="horz" lIns="91440" tIns="45720" rIns="91440" bIns="45720" rtlCol="0" anchor="t">
            <a:normAutofit/>
          </a:bodyPr>
          <a:lstStyle/>
          <a:p>
            <a:r>
              <a:rPr lang="en-US" sz="1600" b="1" dirty="0">
                <a:latin typeface="Open Sans"/>
                <a:ea typeface="Open Sans"/>
                <a:cs typeface="Open Sans"/>
              </a:rPr>
              <a:t>Social Security (US Embassy Manila)</a:t>
            </a:r>
          </a:p>
          <a:p>
            <a:pPr lvl="1"/>
            <a:r>
              <a:rPr lang="en-US" sz="1600" b="1" dirty="0">
                <a:solidFill>
                  <a:srgbClr val="0A314D"/>
                </a:solidFill>
                <a:latin typeface="Open Sans"/>
                <a:ea typeface="Open Sans"/>
                <a:cs typeface="Open Sans"/>
              </a:rPr>
              <a:t>Email</a:t>
            </a:r>
            <a:endParaRPr lang="en-US" sz="1600" dirty="0">
              <a:latin typeface="Open Sans"/>
              <a:ea typeface="Open Sans"/>
              <a:cs typeface="Open Sans"/>
            </a:endParaRPr>
          </a:p>
          <a:p>
            <a:pPr lvl="2">
              <a:buFont typeface="Wingdings,Sans-Serif" panose="020B0604020202020204" pitchFamily="34" charset="0"/>
              <a:buChar char="§"/>
            </a:pPr>
            <a:r>
              <a:rPr lang="en-US" sz="1600" dirty="0">
                <a:latin typeface="Open Sans"/>
                <a:ea typeface="Open Sans"/>
                <a:cs typeface="Open Sans"/>
              </a:rPr>
              <a:t>You may contact us in a variety of ways, but the most efficient way is to contact us by e-mail at </a:t>
            </a:r>
            <a:r>
              <a:rPr lang="en-US" sz="1600" dirty="0">
                <a:latin typeface="Open Sans"/>
                <a:ea typeface="Open Sans"/>
                <a:cs typeface="Open Sans"/>
                <a:hlinkClick r:id="rId2">
                  <a:extLst>
                    <a:ext uri="{A12FA001-AC4F-418D-AE19-62706E023703}">
                      <ahyp:hlinkClr xmlns:ahyp="http://schemas.microsoft.com/office/drawing/2018/hyperlinkcolor" val="tx"/>
                    </a:ext>
                  </a:extLst>
                </a:hlinkClick>
              </a:rPr>
              <a:t>FBU.Manila@ssa.gov</a:t>
            </a:r>
            <a:r>
              <a:rPr lang="en-US" sz="1600" dirty="0">
                <a:latin typeface="Open Sans"/>
                <a:ea typeface="Open Sans"/>
                <a:cs typeface="Open Sans"/>
              </a:rPr>
              <a:t>. We generally respond within 10 – 15 business days from the date of receipt.</a:t>
            </a:r>
          </a:p>
          <a:p>
            <a:pPr lvl="1"/>
            <a:r>
              <a:rPr lang="en-US" sz="1600" b="1" dirty="0">
                <a:latin typeface="Open Sans"/>
                <a:ea typeface="Open Sans"/>
                <a:cs typeface="Open Sans"/>
              </a:rPr>
              <a:t>Phone</a:t>
            </a:r>
            <a:endParaRPr lang="en-US" sz="1600" dirty="0">
              <a:latin typeface="Open Sans"/>
              <a:ea typeface="Open Sans"/>
              <a:cs typeface="Open Sans"/>
            </a:endParaRPr>
          </a:p>
          <a:p>
            <a:pPr lvl="2"/>
            <a:r>
              <a:rPr lang="en-US" sz="1600" dirty="0">
                <a:latin typeface="Open Sans"/>
                <a:ea typeface="Open Sans"/>
                <a:cs typeface="Open Sans"/>
              </a:rPr>
              <a:t>You may call us at </a:t>
            </a:r>
            <a:r>
              <a:rPr lang="en-US" sz="1600" b="1" dirty="0">
                <a:latin typeface="Open Sans"/>
                <a:ea typeface="Open Sans"/>
                <a:cs typeface="Open Sans"/>
              </a:rPr>
              <a:t>+63-2-5301-6200</a:t>
            </a:r>
            <a:r>
              <a:rPr lang="en-US" sz="1600" dirty="0">
                <a:latin typeface="Open Sans"/>
                <a:ea typeface="Open Sans"/>
                <a:cs typeface="Open Sans"/>
              </a:rPr>
              <a:t> from </a:t>
            </a:r>
            <a:r>
              <a:rPr lang="en-US" sz="1600" b="1" dirty="0">
                <a:latin typeface="Open Sans"/>
                <a:ea typeface="Open Sans"/>
                <a:cs typeface="Open Sans"/>
              </a:rPr>
              <a:t>8:00 AM to 11:00 AM (Manila Time)</a:t>
            </a:r>
            <a:r>
              <a:rPr lang="en-US" sz="1600" dirty="0">
                <a:latin typeface="Open Sans"/>
                <a:ea typeface="Open Sans"/>
                <a:cs typeface="Open Sans"/>
              </a:rPr>
              <a:t> every Tuesday and Thursday, except on </a:t>
            </a:r>
            <a:r>
              <a:rPr lang="en-US" sz="1600" dirty="0">
                <a:latin typeface="Open Sans"/>
                <a:ea typeface="Open Sans"/>
                <a:cs typeface="Open Sans"/>
                <a:hlinkClick r:id="rId3">
                  <a:extLst>
                    <a:ext uri="{A12FA001-AC4F-418D-AE19-62706E023703}">
                      <ahyp:hlinkClr xmlns:ahyp="http://schemas.microsoft.com/office/drawing/2018/hyperlinkcolor" val="tx"/>
                    </a:ext>
                  </a:extLst>
                </a:hlinkClick>
              </a:rPr>
              <a:t>U.S. and Philippine holidays</a:t>
            </a:r>
            <a:r>
              <a:rPr lang="en-US" sz="1600" dirty="0">
                <a:latin typeface="Open Sans"/>
                <a:ea typeface="Open Sans"/>
                <a:cs typeface="Open Sans"/>
              </a:rPr>
              <a:t>.</a:t>
            </a:r>
          </a:p>
          <a:p>
            <a:pPr lvl="1"/>
            <a:r>
              <a:rPr lang="en-US" sz="1600" b="1" dirty="0">
                <a:latin typeface="Open Sans"/>
                <a:ea typeface="Open Sans"/>
                <a:cs typeface="Open Sans"/>
              </a:rPr>
              <a:t>In-Office Appointments</a:t>
            </a:r>
            <a:endParaRPr lang="en-US" sz="1600" dirty="0">
              <a:latin typeface="Open Sans"/>
              <a:ea typeface="Open Sans"/>
              <a:cs typeface="Open Sans"/>
            </a:endParaRPr>
          </a:p>
          <a:p>
            <a:pPr lvl="2"/>
            <a:r>
              <a:rPr lang="en-US" sz="1600" dirty="0">
                <a:latin typeface="Open Sans"/>
                <a:ea typeface="Open Sans"/>
                <a:cs typeface="Open Sans"/>
              </a:rPr>
              <a:t>In-person services are limited to</a:t>
            </a:r>
            <a:r>
              <a:rPr lang="en-US" sz="1600" b="1" dirty="0">
                <a:latin typeface="Open Sans"/>
                <a:ea typeface="Open Sans"/>
                <a:cs typeface="Open Sans"/>
              </a:rPr>
              <a:t> appointment only. </a:t>
            </a:r>
            <a:r>
              <a:rPr lang="en-US" sz="1600" dirty="0">
                <a:latin typeface="Open Sans"/>
                <a:ea typeface="Open Sans"/>
                <a:cs typeface="Open Sans"/>
              </a:rPr>
              <a:t>Walk-ins are not allowed. Appointments are available on Mondays and Fridays from 8:00 AM to 11:30 AM. To request for an appointment, please send an e-mail to </a:t>
            </a:r>
            <a:r>
              <a:rPr lang="en-US" sz="1600" dirty="0">
                <a:latin typeface="Open Sans"/>
                <a:ea typeface="Open Sans"/>
                <a:cs typeface="Open Sans"/>
                <a:hlinkClick r:id="rId2">
                  <a:extLst>
                    <a:ext uri="{A12FA001-AC4F-418D-AE19-62706E023703}">
                      <ahyp:hlinkClr xmlns:ahyp="http://schemas.microsoft.com/office/drawing/2018/hyperlinkcolor" val="tx"/>
                    </a:ext>
                  </a:extLst>
                </a:hlinkClick>
              </a:rPr>
              <a:t>FBU.Manila@ssa.gov</a:t>
            </a:r>
            <a:r>
              <a:rPr lang="en-US" sz="1600" dirty="0">
                <a:latin typeface="Open Sans"/>
                <a:ea typeface="Open Sans"/>
                <a:cs typeface="Open Sans"/>
              </a:rPr>
              <a:t> (</a:t>
            </a:r>
            <a:r>
              <a:rPr lang="en-US" sz="1600" b="1" i="1" dirty="0">
                <a:latin typeface="Open Sans"/>
                <a:ea typeface="Open Sans"/>
                <a:cs typeface="Open Sans"/>
              </a:rPr>
              <a:t>Subject: Appointment Request</a:t>
            </a:r>
            <a:r>
              <a:rPr lang="en-US" sz="1600" dirty="0">
                <a:latin typeface="Open Sans"/>
                <a:ea typeface="Open Sans"/>
                <a:cs typeface="Open Sans"/>
              </a:rPr>
              <a:t>) and we will contact you to schedule the appointment. Please note that electronic devices (e.g., mobile</a:t>
            </a:r>
            <a:r>
              <a:rPr lang="en-US" sz="1600" dirty="0">
                <a:solidFill>
                  <a:srgbClr val="0A314D"/>
                </a:solidFill>
                <a:latin typeface="Open Sans"/>
                <a:ea typeface="Open Sans"/>
                <a:cs typeface="Open Sans"/>
              </a:rPr>
              <a:t> phones, laptops, etc.) are not allowed inside the Embassy.</a:t>
            </a:r>
          </a:p>
          <a:p>
            <a:pPr lvl="1"/>
            <a:r>
              <a:rPr lang="en-US" sz="1600" b="1" dirty="0">
                <a:solidFill>
                  <a:srgbClr val="0A314D"/>
                </a:solidFill>
                <a:latin typeface="Open Sans"/>
                <a:ea typeface="Open Sans"/>
                <a:cs typeface="Open Sans"/>
              </a:rPr>
              <a:t>Facsimile or Postal Mail</a:t>
            </a:r>
          </a:p>
          <a:p>
            <a:pPr lvl="1"/>
            <a:r>
              <a:rPr lang="en-US" sz="1600" dirty="0">
                <a:solidFill>
                  <a:srgbClr val="0A314D"/>
                </a:solidFill>
                <a:latin typeface="Open Sans"/>
                <a:ea typeface="Open Sans"/>
                <a:cs typeface="Open Sans"/>
              </a:rPr>
              <a:t>You may send your inquiry via fax to +632-8708-9714 or write to us at the following address:</a:t>
            </a:r>
          </a:p>
          <a:p>
            <a:pPr lvl="2"/>
            <a:endParaRPr lang="en-US" sz="1400" dirty="0">
              <a:latin typeface="Open Sans"/>
              <a:ea typeface="Open Sans"/>
              <a:cs typeface="Open Sans"/>
            </a:endParaRPr>
          </a:p>
          <a:p>
            <a:endParaRPr lang="en-US" sz="1400" dirty="0">
              <a:latin typeface="Open Sans"/>
              <a:ea typeface="Open Sans"/>
              <a:cs typeface="Open Sans"/>
            </a:endParaRPr>
          </a:p>
        </p:txBody>
      </p:sp>
      <p:graphicFrame>
        <p:nvGraphicFramePr>
          <p:cNvPr id="8" name="Table 7">
            <a:extLst>
              <a:ext uri="{FF2B5EF4-FFF2-40B4-BE49-F238E27FC236}">
                <a16:creationId xmlns:a16="http://schemas.microsoft.com/office/drawing/2014/main" id="{C8AAB3E8-D943-C4D5-4547-9DA2037186A1}"/>
              </a:ext>
            </a:extLst>
          </p:cNvPr>
          <p:cNvGraphicFramePr>
            <a:graphicFrameLocks noGrp="1"/>
          </p:cNvGraphicFramePr>
          <p:nvPr>
            <p:extLst>
              <p:ext uri="{D42A27DB-BD31-4B8C-83A1-F6EECF244321}">
                <p14:modId xmlns:p14="http://schemas.microsoft.com/office/powerpoint/2010/main" val="520623815"/>
              </p:ext>
            </p:extLst>
          </p:nvPr>
        </p:nvGraphicFramePr>
        <p:xfrm>
          <a:off x="3489106" y="5541642"/>
          <a:ext cx="4620078" cy="1249680"/>
        </p:xfrm>
        <a:graphic>
          <a:graphicData uri="http://schemas.openxmlformats.org/drawingml/2006/table">
            <a:tbl>
              <a:tblPr bandRow="1">
                <a:tableStyleId>{5C22544A-7EE6-4342-B048-85BDC9FD1C3A}</a:tableStyleId>
              </a:tblPr>
              <a:tblGrid>
                <a:gridCol w="4620078">
                  <a:extLst>
                    <a:ext uri="{9D8B030D-6E8A-4147-A177-3AD203B41FA5}">
                      <a16:colId xmlns:a16="http://schemas.microsoft.com/office/drawing/2014/main" val="36215597"/>
                    </a:ext>
                  </a:extLst>
                </a:gridCol>
              </a:tblGrid>
              <a:tr h="0">
                <a:tc>
                  <a:txBody>
                    <a:bodyPr/>
                    <a:lstStyle/>
                    <a:p>
                      <a:pPr algn="l"/>
                      <a:r>
                        <a:rPr lang="en-US" sz="1400" b="1" dirty="0">
                          <a:effectLst/>
                          <a:latin typeface="Open Sans"/>
                        </a:rPr>
                        <a:t> Mailing Address:</a:t>
                      </a:r>
                      <a:endParaRPr lang="en-US" sz="1400" dirty="0">
                        <a:effectLst/>
                        <a:latin typeface="Open Sans"/>
                      </a:endParaRPr>
                    </a:p>
                  </a:txBody>
                  <a:tcPr anchor="ctr">
                    <a:lnL>
                      <a:noFill/>
                    </a:lnL>
                    <a:lnR>
                      <a:noFill/>
                    </a:lnR>
                    <a:lnT>
                      <a:noFill/>
                    </a:lnT>
                    <a:lnB>
                      <a:noFill/>
                    </a:lnB>
                    <a:solidFill>
                      <a:srgbClr val="E4E5E6"/>
                    </a:solidFill>
                  </a:tcPr>
                </a:tc>
                <a:extLst>
                  <a:ext uri="{0D108BD9-81ED-4DB2-BD59-A6C34878D82A}">
                    <a16:rowId xmlns:a16="http://schemas.microsoft.com/office/drawing/2014/main" val="1970520031"/>
                  </a:ext>
                </a:extLst>
              </a:tr>
              <a:tr h="0">
                <a:tc>
                  <a:txBody>
                    <a:bodyPr/>
                    <a:lstStyle/>
                    <a:p>
                      <a:r>
                        <a:rPr lang="en-US" sz="1400" dirty="0">
                          <a:effectLst/>
                          <a:latin typeface="Open Sans"/>
                        </a:rPr>
                        <a:t>U.S. Embassy – Manila</a:t>
                      </a:r>
                      <a:br>
                        <a:rPr lang="en-US" sz="1400" dirty="0">
                          <a:effectLst/>
                          <a:latin typeface="Open Sans"/>
                        </a:rPr>
                      </a:br>
                      <a:r>
                        <a:rPr lang="en-US" sz="1400" dirty="0">
                          <a:effectLst/>
                          <a:latin typeface="Open Sans"/>
                        </a:rPr>
                        <a:t>Social Security Administration</a:t>
                      </a:r>
                      <a:br>
                        <a:rPr lang="en-US" sz="1400" dirty="0">
                          <a:effectLst/>
                          <a:latin typeface="Open Sans"/>
                        </a:rPr>
                      </a:br>
                      <a:r>
                        <a:rPr lang="en-US" sz="1400" dirty="0">
                          <a:effectLst/>
                          <a:latin typeface="Open Sans"/>
                        </a:rPr>
                        <a:t>1201 </a:t>
                      </a:r>
                      <a:r>
                        <a:rPr lang="en-US" sz="1400" dirty="0" err="1">
                          <a:effectLst/>
                          <a:latin typeface="Open Sans"/>
                        </a:rPr>
                        <a:t>Roxas</a:t>
                      </a:r>
                      <a:r>
                        <a:rPr lang="en-US" sz="1400" dirty="0">
                          <a:effectLst/>
                          <a:latin typeface="Open Sans"/>
                        </a:rPr>
                        <a:t> Boulevard</a:t>
                      </a:r>
                      <a:br>
                        <a:rPr lang="en-US" sz="1400" dirty="0">
                          <a:effectLst/>
                          <a:latin typeface="Open Sans"/>
                        </a:rPr>
                      </a:br>
                      <a:r>
                        <a:rPr lang="en-US" sz="1400" dirty="0">
                          <a:effectLst/>
                          <a:latin typeface="Open Sans"/>
                        </a:rPr>
                        <a:t>Manila, Philippines 0930</a:t>
                      </a:r>
                    </a:p>
                  </a:txBody>
                  <a:tcPr anchor="ctr">
                    <a:lnL>
                      <a:noFill/>
                    </a:lnL>
                    <a:lnR>
                      <a:noFill/>
                    </a:lnR>
                    <a:lnT>
                      <a:noFill/>
                    </a:lnT>
                    <a:lnB>
                      <a:noFill/>
                    </a:lnB>
                    <a:solidFill>
                      <a:srgbClr val="E4E5E6"/>
                    </a:solidFill>
                  </a:tcPr>
                </a:tc>
                <a:extLst>
                  <a:ext uri="{0D108BD9-81ED-4DB2-BD59-A6C34878D82A}">
                    <a16:rowId xmlns:a16="http://schemas.microsoft.com/office/drawing/2014/main" val="4216818640"/>
                  </a:ext>
                </a:extLst>
              </a:tr>
            </a:tbl>
          </a:graphicData>
        </a:graphic>
      </p:graphicFrame>
    </p:spTree>
    <p:extLst>
      <p:ext uri="{BB962C8B-B14F-4D97-AF65-F5344CB8AC3E}">
        <p14:creationId xmlns:p14="http://schemas.microsoft.com/office/powerpoint/2010/main" val="4236575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8A74-09D1-7AD7-F59C-2DEE266337C7}"/>
              </a:ext>
            </a:extLst>
          </p:cNvPr>
          <p:cNvSpPr>
            <a:spLocks noGrp="1"/>
          </p:cNvSpPr>
          <p:nvPr>
            <p:ph type="title"/>
          </p:nvPr>
        </p:nvSpPr>
        <p:spPr>
          <a:xfrm>
            <a:off x="740229" y="0"/>
            <a:ext cx="10515600" cy="1325563"/>
          </a:xfrm>
        </p:spPr>
        <p:txBody>
          <a:bodyPr>
            <a:noAutofit/>
          </a:bodyPr>
          <a:lstStyle/>
          <a:p>
            <a:pPr algn="ctr"/>
            <a:r>
              <a:rPr lang="en-US" sz="4400" dirty="0">
                <a:solidFill>
                  <a:srgbClr val="FF0000"/>
                </a:solidFill>
                <a:latin typeface="Open Sans" panose="020B0606030504020204" pitchFamily="34" charset="0"/>
                <a:ea typeface="Open Sans" panose="020B0606030504020204" pitchFamily="34" charset="0"/>
                <a:cs typeface="Open Sans" panose="020B0606030504020204" pitchFamily="34" charset="0"/>
              </a:rPr>
              <a:t>Note from SS Regional Federal Benefits Officer Manila</a:t>
            </a:r>
            <a:endParaRPr lang="en-PH" sz="44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5AD34481-E863-EC5A-9D07-2F6F3F43465D}"/>
              </a:ext>
            </a:extLst>
          </p:cNvPr>
          <p:cNvPicPr>
            <a:picLocks noChangeAspect="1"/>
          </p:cNvPicPr>
          <p:nvPr/>
        </p:nvPicPr>
        <p:blipFill>
          <a:blip r:embed="rId2"/>
          <a:stretch>
            <a:fillRect/>
          </a:stretch>
        </p:blipFill>
        <p:spPr>
          <a:xfrm>
            <a:off x="642258" y="1325563"/>
            <a:ext cx="10711542" cy="5355772"/>
          </a:xfrm>
          <a:prstGeom prst="rect">
            <a:avLst/>
          </a:prstGeom>
        </p:spPr>
      </p:pic>
    </p:spTree>
    <p:extLst>
      <p:ext uri="{BB962C8B-B14F-4D97-AF65-F5344CB8AC3E}">
        <p14:creationId xmlns:p14="http://schemas.microsoft.com/office/powerpoint/2010/main" val="374908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9CA8118-1EF9-ED85-C1C3-EF846162D714}"/>
              </a:ext>
            </a:extLst>
          </p:cNvPr>
          <p:cNvSpPr txBox="1">
            <a:spLocks/>
          </p:cNvSpPr>
          <p:nvPr/>
        </p:nvSpPr>
        <p:spPr>
          <a:xfrm>
            <a:off x="402771" y="53069"/>
            <a:ext cx="11526122" cy="1848076"/>
          </a:xfrm>
          <a:prstGeom prst="rect">
            <a:avLst/>
          </a:prstGeom>
        </p:spPr>
        <p:txBody>
          <a:bodyPr lIns="91440" tIns="45720" rIns="91440" bIns="45720" anchor="t">
            <a:normAutofit fontScale="90000" lnSpcReduction="20000"/>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algn="ctr"/>
            <a:r>
              <a:rPr lang="en-US" sz="4400" b="1" dirty="0">
                <a:solidFill>
                  <a:srgbClr val="FF0000"/>
                </a:solidFill>
                <a:latin typeface="Open Sans"/>
                <a:ea typeface="Open Sans"/>
                <a:cs typeface="Calibri"/>
              </a:rPr>
              <a:t>DEERS</a:t>
            </a:r>
          </a:p>
          <a:p>
            <a:pPr algn="ctr"/>
            <a:br>
              <a:rPr lang="en-US" dirty="0">
                <a:latin typeface="Open Sans"/>
              </a:rPr>
            </a:br>
            <a:r>
              <a:rPr lang="en-US" sz="4400" dirty="0">
                <a:solidFill>
                  <a:srgbClr val="111111"/>
                </a:solidFill>
                <a:latin typeface="Open Sans"/>
                <a:ea typeface="+mj-lt"/>
                <a:cs typeface="+mj-lt"/>
              </a:rPr>
              <a:t> Defense Enrollment Eligibility Reporting System</a:t>
            </a:r>
            <a:endParaRPr lang="en-US" sz="4400" dirty="0">
              <a:latin typeface="Open Sans"/>
              <a:cs typeface="Calibri"/>
            </a:endParaRPr>
          </a:p>
        </p:txBody>
      </p:sp>
      <p:sp>
        <p:nvSpPr>
          <p:cNvPr id="5" name="Content Placeholder 2">
            <a:extLst>
              <a:ext uri="{FF2B5EF4-FFF2-40B4-BE49-F238E27FC236}">
                <a16:creationId xmlns:a16="http://schemas.microsoft.com/office/drawing/2014/main" id="{E0832A6E-BBDF-4360-FD23-4114E61A3516}"/>
              </a:ext>
            </a:extLst>
          </p:cNvPr>
          <p:cNvSpPr txBox="1">
            <a:spLocks/>
          </p:cNvSpPr>
          <p:nvPr/>
        </p:nvSpPr>
        <p:spPr>
          <a:xfrm>
            <a:off x="838200" y="2364813"/>
            <a:ext cx="10515600" cy="4251960"/>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PH" sz="4000" dirty="0">
                <a:latin typeface="Open Sans" panose="020B0606030504020204" pitchFamily="34" charset="0"/>
                <a:ea typeface="Open Sans" panose="020B0606030504020204" pitchFamily="34" charset="0"/>
                <a:cs typeface="Open Sans" panose="020B0606030504020204" pitchFamily="34" charset="0"/>
              </a:rPr>
              <a:t>It is an automated system that maintains information about military members and their families who are eligible for various military benefits and entitlements.</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72586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7608EBC-60F1-9DE8-73B2-2EBC0DB7F483}"/>
              </a:ext>
            </a:extLst>
          </p:cNvPr>
          <p:cNvSpPr txBox="1">
            <a:spLocks/>
          </p:cNvSpPr>
          <p:nvPr/>
        </p:nvSpPr>
        <p:spPr>
          <a:xfrm>
            <a:off x="642258" y="43997"/>
            <a:ext cx="10635342" cy="1096963"/>
          </a:xfrm>
          <a:prstGeom prst="rect">
            <a:avLst/>
          </a:prstGeom>
        </p:spPr>
        <p:txBody>
          <a:bodyPr lIns="91440" tIns="45720" rIns="91440" bIns="45720" anchor="t">
            <a:normAutofit/>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algn="ctr"/>
            <a:r>
              <a:rPr lang="en-US" sz="4300" b="1" dirty="0">
                <a:solidFill>
                  <a:srgbClr val="FF0000"/>
                </a:solidFill>
                <a:latin typeface="Open Sans"/>
                <a:ea typeface="Open Sans"/>
                <a:cs typeface="Calibri"/>
              </a:rPr>
              <a:t>Why is DEERS So Important?</a:t>
            </a:r>
          </a:p>
          <a:p>
            <a:pPr algn="ctr"/>
            <a:endParaRPr lang="en-US" sz="4400" b="1" dirty="0">
              <a:solidFill>
                <a:srgbClr val="111111"/>
              </a:solidFill>
            </a:endParaRPr>
          </a:p>
        </p:txBody>
      </p:sp>
      <p:sp>
        <p:nvSpPr>
          <p:cNvPr id="5" name="Content Placeholder 2">
            <a:extLst>
              <a:ext uri="{FF2B5EF4-FFF2-40B4-BE49-F238E27FC236}">
                <a16:creationId xmlns:a16="http://schemas.microsoft.com/office/drawing/2014/main" id="{2846BA0E-A74A-7056-D7EE-784345CDDC0F}"/>
              </a:ext>
            </a:extLst>
          </p:cNvPr>
          <p:cNvSpPr txBox="1">
            <a:spLocks/>
          </p:cNvSpPr>
          <p:nvPr/>
        </p:nvSpPr>
        <p:spPr>
          <a:xfrm>
            <a:off x="199296" y="1140960"/>
            <a:ext cx="11992704" cy="5541497"/>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PH" sz="2400" dirty="0">
                <a:latin typeface="Open Sans" panose="020B0606030504020204" pitchFamily="34" charset="0"/>
                <a:ea typeface="Open Sans" panose="020B0606030504020204" pitchFamily="34" charset="0"/>
                <a:cs typeface="Open Sans" panose="020B0606030504020204" pitchFamily="34" charset="0"/>
              </a:rPr>
              <a:t>To receive any military benefits, you must be enrolled in DEERS. If you have ever been denied access to a military installation or were unable to shop at the commissary or exchange, an error in DEERS may have been the cause.</a:t>
            </a:r>
          </a:p>
          <a:p>
            <a:r>
              <a:rPr lang="en-PH" sz="2400" dirty="0">
                <a:latin typeface="Open Sans" panose="020B0606030504020204" pitchFamily="34" charset="0"/>
                <a:ea typeface="Open Sans" panose="020B0606030504020204" pitchFamily="34" charset="0"/>
                <a:cs typeface="Open Sans" panose="020B0606030504020204" pitchFamily="34" charset="0"/>
              </a:rPr>
              <a:t>The DEERS system is most commonly recognized for its essential role in issuing military ID cards. However, the information it maintains also establishes eligibility for a wide range of benefits, including:</a:t>
            </a:r>
          </a:p>
          <a:p>
            <a:pPr lvl="0"/>
            <a:r>
              <a:rPr lang="en-PH" sz="2400" dirty="0">
                <a:latin typeface="Open Sans" panose="020B0606030504020204" pitchFamily="34" charset="0"/>
                <a:ea typeface="Open Sans" panose="020B0606030504020204" pitchFamily="34" charset="0"/>
                <a:cs typeface="Open Sans" panose="020B0606030504020204" pitchFamily="34" charset="0"/>
              </a:rPr>
              <a:t>On‑base housing</a:t>
            </a:r>
          </a:p>
          <a:p>
            <a:pPr lvl="0"/>
            <a:r>
              <a:rPr lang="en-PH" sz="2400" dirty="0">
                <a:latin typeface="Open Sans" panose="020B0606030504020204" pitchFamily="34" charset="0"/>
                <a:ea typeface="Open Sans" panose="020B0606030504020204" pitchFamily="34" charset="0"/>
                <a:cs typeface="Open Sans" panose="020B0606030504020204" pitchFamily="34" charset="0"/>
              </a:rPr>
              <a:t>Educational benefits</a:t>
            </a:r>
          </a:p>
          <a:p>
            <a:pPr lvl="0"/>
            <a:r>
              <a:rPr lang="en-PH" sz="2400" dirty="0">
                <a:latin typeface="Open Sans" panose="020B0606030504020204" pitchFamily="34" charset="0"/>
                <a:ea typeface="Open Sans" panose="020B0606030504020204" pitchFamily="34" charset="0"/>
                <a:cs typeface="Open Sans" panose="020B0606030504020204" pitchFamily="34" charset="0"/>
              </a:rPr>
              <a:t>Medical benefits — including FEDVIP dental and vision programs</a:t>
            </a:r>
          </a:p>
          <a:p>
            <a:pPr lvl="0"/>
            <a:r>
              <a:rPr lang="en-PH" sz="2400" dirty="0">
                <a:latin typeface="Open Sans" panose="020B0606030504020204" pitchFamily="34" charset="0"/>
                <a:ea typeface="Open Sans" panose="020B0606030504020204" pitchFamily="34" charset="0"/>
                <a:cs typeface="Open Sans" panose="020B0606030504020204" pitchFamily="34" charset="0"/>
              </a:rPr>
              <a:t>Dental benefits</a:t>
            </a:r>
          </a:p>
          <a:p>
            <a:pPr lvl="0"/>
            <a:r>
              <a:rPr lang="en-PH" sz="2400" dirty="0">
                <a:latin typeface="Open Sans" panose="020B0606030504020204" pitchFamily="34" charset="0"/>
                <a:ea typeface="Open Sans" panose="020B0606030504020204" pitchFamily="34" charset="0"/>
                <a:cs typeface="Open Sans" panose="020B0606030504020204" pitchFamily="34" charset="0"/>
              </a:rPr>
              <a:t>Life insurance (SGLI)</a:t>
            </a:r>
          </a:p>
          <a:p>
            <a:r>
              <a:rPr lang="en-PH" sz="2400" dirty="0">
                <a:latin typeface="Open Sans" panose="020B0606030504020204" pitchFamily="34" charset="0"/>
                <a:ea typeface="Open Sans" panose="020B0606030504020204" pitchFamily="34" charset="0"/>
                <a:cs typeface="Open Sans" panose="020B0606030504020204" pitchFamily="34" charset="0"/>
              </a:rPr>
              <a:t>Because DEERS supports so many critical benefits, it is important that you and your spouse keep your DEERS information accurate and up to date. Failure to do so may result in denial of entitlements or delays in accessing benefits.</a:t>
            </a:r>
          </a:p>
        </p:txBody>
      </p:sp>
    </p:spTree>
    <p:extLst>
      <p:ext uri="{BB962C8B-B14F-4D97-AF65-F5344CB8AC3E}">
        <p14:creationId xmlns:p14="http://schemas.microsoft.com/office/powerpoint/2010/main" val="219432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C3326E7E-B710-184B-3C66-01748C7B06A8}"/>
              </a:ext>
            </a:extLst>
          </p:cNvPr>
          <p:cNvSpPr txBox="1">
            <a:spLocks/>
          </p:cNvSpPr>
          <p:nvPr/>
        </p:nvSpPr>
        <p:spPr>
          <a:xfrm>
            <a:off x="253774" y="836652"/>
            <a:ext cx="11684452" cy="6021347"/>
          </a:xfrm>
          <a:prstGeom prst="rect">
            <a:avLst/>
          </a:prstGeom>
        </p:spPr>
        <p:txBody>
          <a:bodyPr vert="horz" lIns="91440" tIns="45720" rIns="91440" bIns="4572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PH" sz="1800" dirty="0"/>
              <a:t>Military members, dependents, and eligible veterans receive a </a:t>
            </a:r>
            <a:r>
              <a:rPr lang="en-PH" sz="1800" b="1" dirty="0"/>
              <a:t>military identification card</a:t>
            </a:r>
            <a:r>
              <a:rPr lang="en-PH" sz="1800" dirty="0"/>
              <a:t> as part of DEERS enrollment.</a:t>
            </a:r>
            <a:r>
              <a:rPr lang="en-US" sz="1800" dirty="0">
                <a:latin typeface="Open Sans"/>
                <a:ea typeface="+mn-lt"/>
                <a:cs typeface="+mn-lt"/>
              </a:rPr>
              <a:t>. </a:t>
            </a:r>
          </a:p>
          <a:p>
            <a:pPr marL="0" indent="0">
              <a:buNone/>
            </a:pPr>
            <a:r>
              <a:rPr lang="en-PH" sz="1800" b="1" dirty="0">
                <a:latin typeface="Open Sans" panose="020B0606030504020204" pitchFamily="34" charset="0"/>
                <a:ea typeface="Open Sans" panose="020B0606030504020204" pitchFamily="34" charset="0"/>
                <a:cs typeface="Open Sans" panose="020B0606030504020204" pitchFamily="34" charset="0"/>
              </a:rPr>
              <a:t>Documents Needed for DEERS Enrollment or Verification:</a:t>
            </a:r>
            <a:endParaRPr lang="en-US" sz="1800" b="1" dirty="0">
              <a:latin typeface="Open Sans" panose="020B0606030504020204" pitchFamily="34" charset="0"/>
              <a:ea typeface="Open Sans" panose="020B0606030504020204" pitchFamily="34" charset="0"/>
              <a:cs typeface="Open Sans" panose="020B0606030504020204" pitchFamily="34" charset="0"/>
            </a:endParaRPr>
          </a:p>
          <a:p>
            <a:r>
              <a:rPr lang="en-US" sz="1800" dirty="0">
                <a:latin typeface="Open Sans"/>
                <a:ea typeface="+mn-lt"/>
                <a:cs typeface="+mn-lt"/>
              </a:rPr>
              <a:t>Birth certificate</a:t>
            </a:r>
            <a:endParaRPr lang="en-US" sz="1800" dirty="0">
              <a:latin typeface="Open Sans"/>
              <a:ea typeface="Calibri"/>
              <a:cs typeface="Calibri"/>
            </a:endParaRPr>
          </a:p>
          <a:p>
            <a:r>
              <a:rPr lang="en-US" sz="1800" dirty="0">
                <a:latin typeface="Open Sans"/>
                <a:ea typeface="+mn-lt"/>
                <a:cs typeface="+mn-lt"/>
              </a:rPr>
              <a:t>Marriage certificate</a:t>
            </a:r>
            <a:endParaRPr lang="en-US" sz="1800" dirty="0">
              <a:latin typeface="Open Sans"/>
              <a:ea typeface="Calibri"/>
              <a:cs typeface="Calibri"/>
            </a:endParaRPr>
          </a:p>
          <a:p>
            <a:r>
              <a:rPr lang="en-US" sz="1800" dirty="0">
                <a:latin typeface="Open Sans"/>
                <a:ea typeface="+mn-lt"/>
                <a:cs typeface="+mn-lt"/>
              </a:rPr>
              <a:t>Social security card</a:t>
            </a:r>
            <a:endParaRPr lang="en-US" sz="1800" dirty="0">
              <a:latin typeface="Open Sans"/>
              <a:ea typeface="Calibri"/>
              <a:cs typeface="Calibri"/>
            </a:endParaRPr>
          </a:p>
          <a:p>
            <a:r>
              <a:rPr lang="en-US" sz="1800" dirty="0">
                <a:latin typeface="Open Sans"/>
                <a:ea typeface="+mn-lt"/>
                <a:cs typeface="+mn-lt"/>
              </a:rPr>
              <a:t>Photo ID</a:t>
            </a:r>
            <a:endParaRPr lang="en-US" sz="1800" dirty="0">
              <a:latin typeface="Open Sans"/>
              <a:ea typeface="Calibri"/>
              <a:cs typeface="Calibri"/>
            </a:endParaRPr>
          </a:p>
          <a:p>
            <a:pPr marL="0" indent="0">
              <a:buNone/>
            </a:pPr>
            <a:r>
              <a:rPr lang="en-PH" sz="1800" b="1" dirty="0">
                <a:latin typeface="Open Sans" panose="020B0606030504020204" pitchFamily="34" charset="0"/>
                <a:ea typeface="Open Sans" panose="020B0606030504020204" pitchFamily="34" charset="0"/>
                <a:cs typeface="Open Sans" panose="020B0606030504020204" pitchFamily="34" charset="0"/>
              </a:rPr>
              <a:t>Additional Requirements for Dependents (ID Card Issuance/Renewal)</a:t>
            </a:r>
          </a:p>
          <a:p>
            <a:pPr lvl="0"/>
            <a:r>
              <a:rPr lang="en-PH" sz="1800" dirty="0">
                <a:latin typeface="Open Sans" panose="020B0606030504020204" pitchFamily="34" charset="0"/>
                <a:ea typeface="Open Sans" panose="020B0606030504020204" pitchFamily="34" charset="0"/>
                <a:cs typeface="Open Sans" panose="020B0606030504020204" pitchFamily="34" charset="0"/>
              </a:rPr>
              <a:t>Sponsor present, </a:t>
            </a:r>
            <a:r>
              <a:rPr lang="en-PH" sz="1800" b="1" dirty="0">
                <a:latin typeface="Open Sans" panose="020B0606030504020204" pitchFamily="34" charset="0"/>
                <a:ea typeface="Open Sans" panose="020B0606030504020204" pitchFamily="34" charset="0"/>
                <a:cs typeface="Open Sans" panose="020B0606030504020204" pitchFamily="34" charset="0"/>
              </a:rPr>
              <a:t>or</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0"/>
            <a:r>
              <a:rPr lang="en-PH" sz="1800" dirty="0">
                <a:latin typeface="Open Sans" panose="020B0606030504020204" pitchFamily="34" charset="0"/>
                <a:ea typeface="Open Sans" panose="020B0606030504020204" pitchFamily="34" charset="0"/>
                <a:cs typeface="Open Sans" panose="020B0606030504020204" pitchFamily="34" charset="0"/>
              </a:rPr>
              <a:t>A valid </a:t>
            </a:r>
            <a:r>
              <a:rPr lang="en-PH" sz="1800" b="1" dirty="0">
                <a:latin typeface="Open Sans" panose="020B0606030504020204" pitchFamily="34" charset="0"/>
                <a:ea typeface="Open Sans" panose="020B0606030504020204" pitchFamily="34" charset="0"/>
                <a:cs typeface="Open Sans" panose="020B0606030504020204" pitchFamily="34" charset="0"/>
              </a:rPr>
              <a:t>Power of Attorney</a:t>
            </a:r>
            <a:r>
              <a:rPr lang="en-PH" sz="1800" dirty="0">
                <a:latin typeface="Open Sans" panose="020B0606030504020204" pitchFamily="34" charset="0"/>
                <a:ea typeface="Open Sans" panose="020B0606030504020204" pitchFamily="34" charset="0"/>
                <a:cs typeface="Open Sans" panose="020B0606030504020204" pitchFamily="34" charset="0"/>
              </a:rPr>
              <a:t>, </a:t>
            </a:r>
            <a:r>
              <a:rPr lang="en-PH" sz="1800" b="1" dirty="0">
                <a:latin typeface="Open Sans" panose="020B0606030504020204" pitchFamily="34" charset="0"/>
                <a:ea typeface="Open Sans" panose="020B0606030504020204" pitchFamily="34" charset="0"/>
                <a:cs typeface="Open Sans" panose="020B0606030504020204" pitchFamily="34" charset="0"/>
              </a:rPr>
              <a:t>or</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0"/>
            <a:r>
              <a:rPr lang="en-PH" sz="1800" dirty="0">
                <a:latin typeface="Open Sans" panose="020B0606030504020204" pitchFamily="34" charset="0"/>
                <a:ea typeface="Open Sans" panose="020B0606030504020204" pitchFamily="34" charset="0"/>
                <a:cs typeface="Open Sans" panose="020B0606030504020204" pitchFamily="34" charset="0"/>
              </a:rPr>
              <a:t>A </a:t>
            </a:r>
            <a:r>
              <a:rPr lang="en-PH" sz="1800" b="1" dirty="0">
                <a:latin typeface="Open Sans" panose="020B0606030504020204" pitchFamily="34" charset="0"/>
                <a:ea typeface="Open Sans" panose="020B0606030504020204" pitchFamily="34" charset="0"/>
                <a:cs typeface="Open Sans" panose="020B0606030504020204" pitchFamily="34" charset="0"/>
              </a:rPr>
              <a:t>DD Form 1172‑2</a:t>
            </a:r>
            <a:r>
              <a:rPr lang="en-PH" sz="1800" dirty="0">
                <a:latin typeface="Open Sans" panose="020B0606030504020204" pitchFamily="34" charset="0"/>
                <a:ea typeface="Open Sans" panose="020B0606030504020204" pitchFamily="34" charset="0"/>
                <a:cs typeface="Open Sans" panose="020B0606030504020204" pitchFamily="34" charset="0"/>
              </a:rPr>
              <a:t> completed and signed by the sponsor</a:t>
            </a:r>
          </a:p>
          <a:p>
            <a:pPr marL="0" indent="0">
              <a:buNone/>
            </a:pPr>
            <a:r>
              <a:rPr lang="en-PH" sz="1800" b="1" dirty="0">
                <a:latin typeface="Open Sans" panose="020B0606030504020204" pitchFamily="34" charset="0"/>
                <a:ea typeface="Open Sans" panose="020B0606030504020204" pitchFamily="34" charset="0"/>
                <a:cs typeface="Open Sans" panose="020B0606030504020204" pitchFamily="34" charset="0"/>
              </a:rPr>
              <a:t>Scheduling an Appointment</a:t>
            </a:r>
          </a:p>
          <a:p>
            <a:pPr lvl="0"/>
            <a:r>
              <a:rPr lang="en-PH" sz="1800" dirty="0">
                <a:latin typeface="Open Sans" panose="020B0606030504020204" pitchFamily="34" charset="0"/>
                <a:ea typeface="Open Sans" panose="020B0606030504020204" pitchFamily="34" charset="0"/>
                <a:cs typeface="Open Sans" panose="020B0606030504020204" pitchFamily="34" charset="0"/>
              </a:rPr>
              <a:t>Appointments are required for receiving or renewing an ID card.</a:t>
            </a:r>
          </a:p>
          <a:p>
            <a:pPr lvl="0"/>
            <a:r>
              <a:rPr lang="en-PH" sz="1800" dirty="0">
                <a:latin typeface="Open Sans" panose="020B0606030504020204" pitchFamily="34" charset="0"/>
                <a:ea typeface="Open Sans" panose="020B0606030504020204" pitchFamily="34" charset="0"/>
                <a:cs typeface="Open Sans" panose="020B0606030504020204" pitchFamily="34" charset="0"/>
              </a:rPr>
              <a:t>Schedule online or by contacting your nearest </a:t>
            </a:r>
            <a:r>
              <a:rPr lang="en-PH" sz="1800" b="1" dirty="0">
                <a:latin typeface="Open Sans" panose="020B0606030504020204" pitchFamily="34" charset="0"/>
                <a:ea typeface="Open Sans" panose="020B0606030504020204" pitchFamily="34" charset="0"/>
                <a:cs typeface="Open Sans" panose="020B0606030504020204" pitchFamily="34" charset="0"/>
              </a:rPr>
              <a:t>RAPIDS</a:t>
            </a:r>
            <a:r>
              <a:rPr lang="en-PH" sz="1800" dirty="0">
                <a:latin typeface="Open Sans" panose="020B0606030504020204" pitchFamily="34" charset="0"/>
                <a:ea typeface="Open Sans" panose="020B0606030504020204" pitchFamily="34" charset="0"/>
                <a:cs typeface="Open Sans" panose="020B0606030504020204" pitchFamily="34" charset="0"/>
              </a:rPr>
              <a:t> office.</a:t>
            </a:r>
          </a:p>
        </p:txBody>
      </p:sp>
      <p:sp>
        <p:nvSpPr>
          <p:cNvPr id="8" name="Title 1">
            <a:extLst>
              <a:ext uri="{FF2B5EF4-FFF2-40B4-BE49-F238E27FC236}">
                <a16:creationId xmlns:a16="http://schemas.microsoft.com/office/drawing/2014/main" id="{D25DD79B-C8F1-35AD-701F-026268C03C2C}"/>
              </a:ext>
            </a:extLst>
          </p:cNvPr>
          <p:cNvSpPr txBox="1">
            <a:spLocks/>
          </p:cNvSpPr>
          <p:nvPr/>
        </p:nvSpPr>
        <p:spPr>
          <a:xfrm>
            <a:off x="838200" y="-9298"/>
            <a:ext cx="10515600" cy="1325563"/>
          </a:xfrm>
          <a:prstGeom prst="rect">
            <a:avLst/>
          </a:prstGeom>
        </p:spPr>
        <p:txBody>
          <a:bodyPr lIns="91440" tIns="45720" rIns="91440" bIns="45720" anchor="t">
            <a:normAutofit fontScale="97500"/>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algn="ctr">
              <a:lnSpc>
                <a:spcPct val="110000"/>
              </a:lnSpc>
              <a:spcBef>
                <a:spcPts val="1000"/>
              </a:spcBef>
            </a:pPr>
            <a:r>
              <a:rPr lang="en-US" sz="4100" b="1" dirty="0">
                <a:solidFill>
                  <a:srgbClr val="FF0000"/>
                </a:solidFill>
                <a:latin typeface="Open Sans"/>
                <a:ea typeface="Open Sans"/>
                <a:cs typeface="Arial"/>
              </a:rPr>
              <a:t>DEERS and Identification Cards</a:t>
            </a:r>
          </a:p>
        </p:txBody>
      </p:sp>
    </p:spTree>
    <p:extLst>
      <p:ext uri="{BB962C8B-B14F-4D97-AF65-F5344CB8AC3E}">
        <p14:creationId xmlns:p14="http://schemas.microsoft.com/office/powerpoint/2010/main" val="2012285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A81066-EDF8-6765-698F-318BBC8C9902}"/>
              </a:ext>
            </a:extLst>
          </p:cNvPr>
          <p:cNvSpPr txBox="1"/>
          <p:nvPr/>
        </p:nvSpPr>
        <p:spPr>
          <a:xfrm>
            <a:off x="326574" y="1353425"/>
            <a:ext cx="11963397"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PH" b="1" dirty="0">
                <a:latin typeface="Open Sans" panose="020B0606030504020204" pitchFamily="34" charset="0"/>
                <a:ea typeface="Open Sans" panose="020B0606030504020204" pitchFamily="34" charset="0"/>
                <a:cs typeface="Open Sans" panose="020B0606030504020204" pitchFamily="34" charset="0"/>
              </a:rPr>
              <a:t>Medicare &amp; DEERS Updates</a:t>
            </a:r>
            <a:r>
              <a:rPr lang="en-US" b="1" dirty="0">
                <a:solidFill>
                  <a:srgbClr val="111111"/>
                </a:solidFill>
                <a:latin typeface="Open Sans" panose="020B0606030504020204" pitchFamily="34" charset="0"/>
                <a:ea typeface="Open Sans" panose="020B0606030504020204" pitchFamily="34" charset="0"/>
                <a:cs typeface="Open Sans" panose="020B0606030504020204" pitchFamily="34" charset="0"/>
              </a:rPr>
              <a:t> </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Retirees must update their DEERS information once they become eligible for Medicare (typically at age 65).</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Failure to update DEERS may result in delays or loss of access to military benefits.</a:t>
            </a:r>
          </a:p>
          <a:p>
            <a:endParaRPr lang="en-US" sz="2800" dirty="0">
              <a:solidFill>
                <a:srgbClr val="111111"/>
              </a:solidFill>
              <a:latin typeface="Open Sans"/>
              <a:ea typeface="Open Sans"/>
              <a:cs typeface="Arial"/>
            </a:endParaRPr>
          </a:p>
          <a:p>
            <a:r>
              <a:rPr lang="en-PH" b="1" dirty="0">
                <a:latin typeface="Open Sans" panose="020B0606030504020204" pitchFamily="34" charset="0"/>
                <a:ea typeface="Open Sans" panose="020B0606030504020204" pitchFamily="34" charset="0"/>
                <a:cs typeface="Open Sans" panose="020B0606030504020204" pitchFamily="34" charset="0"/>
              </a:rPr>
              <a:t>How to Update DEERS</a:t>
            </a:r>
            <a:endParaRPr lang="en-US" b="1" dirty="0">
              <a:solidFill>
                <a:srgbClr val="111111"/>
              </a:solidFill>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Updates can be completed at any </a:t>
            </a:r>
            <a:r>
              <a:rPr lang="en-PH" b="1" dirty="0">
                <a:latin typeface="Open Sans" panose="020B0606030504020204" pitchFamily="34" charset="0"/>
                <a:ea typeface="Open Sans" panose="020B0606030504020204" pitchFamily="34" charset="0"/>
                <a:cs typeface="Open Sans" panose="020B0606030504020204" pitchFamily="34" charset="0"/>
              </a:rPr>
              <a:t>RAPIDS</a:t>
            </a:r>
            <a:r>
              <a:rPr lang="en-PH" dirty="0">
                <a:latin typeface="Open Sans" panose="020B0606030504020204" pitchFamily="34" charset="0"/>
                <a:ea typeface="Open Sans" panose="020B0606030504020204" pitchFamily="34" charset="0"/>
                <a:cs typeface="Open Sans" panose="020B0606030504020204" pitchFamily="34" charset="0"/>
              </a:rPr>
              <a:t> office.</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Bring </a:t>
            </a:r>
            <a:r>
              <a:rPr lang="en-PH" b="1" dirty="0">
                <a:latin typeface="Open Sans" panose="020B0606030504020204" pitchFamily="34" charset="0"/>
                <a:ea typeface="Open Sans" panose="020B0606030504020204" pitchFamily="34" charset="0"/>
                <a:cs typeface="Open Sans" panose="020B0606030504020204" pitchFamily="34" charset="0"/>
              </a:rPr>
              <a:t>two forms of valid government‑issued identification</a:t>
            </a:r>
            <a:r>
              <a:rPr lang="en-PH" dirty="0">
                <a:latin typeface="Open Sans" panose="020B0606030504020204" pitchFamily="34" charset="0"/>
                <a:ea typeface="Open Sans" panose="020B0606030504020204" pitchFamily="34" charset="0"/>
                <a:cs typeface="Open Sans" panose="020B0606030504020204" pitchFamily="34" charset="0"/>
              </a:rPr>
              <a:t>.</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Ensure all personal and dependent information is accurate and current.</a:t>
            </a:r>
          </a:p>
          <a:p>
            <a:pPr marL="285750" lvl="0" indent="-285750">
              <a:buFont typeface="Arial" panose="020B0604020202020204" pitchFamily="34" charset="0"/>
              <a:buChar char="•"/>
            </a:pPr>
            <a:endParaRPr lang="en-PH" dirty="0">
              <a:latin typeface="Open Sans" panose="020B0606030504020204" pitchFamily="34" charset="0"/>
              <a:ea typeface="Open Sans" panose="020B0606030504020204" pitchFamily="34" charset="0"/>
              <a:cs typeface="Open Sans" panose="020B0606030504020204" pitchFamily="34" charset="0"/>
            </a:endParaRPr>
          </a:p>
          <a:p>
            <a:pPr lvl="0"/>
            <a:r>
              <a:rPr lang="en-PH" b="1" dirty="0">
                <a:latin typeface="Open Sans" panose="020B0606030504020204" pitchFamily="34" charset="0"/>
                <a:ea typeface="Open Sans" panose="020B0606030504020204" pitchFamily="34" charset="0"/>
                <a:cs typeface="Open Sans" panose="020B0606030504020204" pitchFamily="34" charset="0"/>
              </a:rPr>
              <a:t>Where to Learn More</a:t>
            </a:r>
          </a:p>
          <a:p>
            <a:pPr marL="285750" indent="-285750">
              <a:buFont typeface="Arial" panose="020B0604020202020204" pitchFamily="34" charset="0"/>
              <a:buChar char="•"/>
            </a:pPr>
            <a:r>
              <a:rPr lang="en-PH" b="1" dirty="0">
                <a:latin typeface="Open Sans" panose="020B0606030504020204" pitchFamily="34" charset="0"/>
                <a:ea typeface="Open Sans" panose="020B0606030504020204" pitchFamily="34" charset="0"/>
                <a:cs typeface="Open Sans" panose="020B0606030504020204" pitchFamily="34" charset="0"/>
              </a:rPr>
              <a:t>Visit </a:t>
            </a:r>
            <a:r>
              <a:rPr lang="en-PH" b="1" dirty="0" err="1">
                <a:latin typeface="Open Sans" panose="020B0606030504020204" pitchFamily="34" charset="0"/>
                <a:ea typeface="Open Sans" panose="020B0606030504020204" pitchFamily="34" charset="0"/>
                <a:cs typeface="Open Sans" panose="020B0606030504020204" pitchFamily="34" charset="0"/>
              </a:rPr>
              <a:t>milConnect</a:t>
            </a:r>
            <a:r>
              <a:rPr lang="en-PH" b="1" dirty="0">
                <a:latin typeface="Open Sans" panose="020B0606030504020204" pitchFamily="34" charset="0"/>
                <a:ea typeface="Open Sans" panose="020B0606030504020204" pitchFamily="34" charset="0"/>
                <a:cs typeface="Open Sans" panose="020B0606030504020204" pitchFamily="34" charset="0"/>
              </a:rPr>
              <a:t> for</a:t>
            </a:r>
            <a:r>
              <a:rPr lang="en-PH" sz="2800" dirty="0"/>
              <a:t>:</a:t>
            </a:r>
          </a:p>
          <a:p>
            <a:pPr marL="1657350" lvl="3"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Detailed DEERS information</a:t>
            </a:r>
          </a:p>
          <a:p>
            <a:pPr marL="1657350" lvl="3"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Benefit eligibility guidance</a:t>
            </a:r>
          </a:p>
          <a:p>
            <a:pPr marL="1657350" lvl="3"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Instructions for updating or correcting DEERS records</a:t>
            </a:r>
          </a:p>
          <a:p>
            <a:pPr marL="742950" lvl="1" indent="-285750">
              <a:buFont typeface="Arial" panose="020B0604020202020204" pitchFamily="34" charset="0"/>
              <a:buChar char="•"/>
            </a:pPr>
            <a:endParaRPr lang="en-PH" sz="2800" dirty="0"/>
          </a:p>
        </p:txBody>
      </p:sp>
      <p:sp>
        <p:nvSpPr>
          <p:cNvPr id="3" name="TextBox 2">
            <a:extLst>
              <a:ext uri="{FF2B5EF4-FFF2-40B4-BE49-F238E27FC236}">
                <a16:creationId xmlns:a16="http://schemas.microsoft.com/office/drawing/2014/main" id="{CFFFD86E-6A70-C28A-5580-8591934A1A8A}"/>
              </a:ext>
            </a:extLst>
          </p:cNvPr>
          <p:cNvSpPr txBox="1"/>
          <p:nvPr/>
        </p:nvSpPr>
        <p:spPr>
          <a:xfrm>
            <a:off x="326574" y="201817"/>
            <a:ext cx="1135380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solidFill>
                  <a:srgbClr val="FF0000"/>
                </a:solidFill>
                <a:latin typeface="Open Sans"/>
                <a:ea typeface="Open Sans"/>
                <a:cs typeface="Arial"/>
              </a:rPr>
              <a:t>Retirees and DEERS</a:t>
            </a:r>
            <a:endParaRPr lang="en-US" sz="4400" dirty="0">
              <a:solidFill>
                <a:srgbClr val="FF0000"/>
              </a:solidFill>
              <a:latin typeface="Open Sans"/>
              <a:ea typeface="Open Sans"/>
              <a:cs typeface="Arial"/>
            </a:endParaRPr>
          </a:p>
        </p:txBody>
      </p:sp>
    </p:spTree>
    <p:extLst>
      <p:ext uri="{BB962C8B-B14F-4D97-AF65-F5344CB8AC3E}">
        <p14:creationId xmlns:p14="http://schemas.microsoft.com/office/powerpoint/2010/main" val="2790247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0FC44D0-4ECB-F4DD-FBFE-FAAC743FCC38}"/>
              </a:ext>
            </a:extLst>
          </p:cNvPr>
          <p:cNvSpPr txBox="1"/>
          <p:nvPr/>
        </p:nvSpPr>
        <p:spPr>
          <a:xfrm>
            <a:off x="393700" y="919050"/>
            <a:ext cx="11557000"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111111"/>
                </a:solidFill>
                <a:latin typeface="-apple-system"/>
              </a:rPr>
              <a:t> </a:t>
            </a:r>
          </a:p>
          <a:p>
            <a:r>
              <a:rPr lang="en-PH" sz="2400" b="1" dirty="0">
                <a:latin typeface="Open Sans" panose="020B0606030504020204" pitchFamily="34" charset="0"/>
                <a:ea typeface="Open Sans" panose="020B0606030504020204" pitchFamily="34" charset="0"/>
                <a:cs typeface="Open Sans" panose="020B0606030504020204" pitchFamily="34" charset="0"/>
              </a:rPr>
              <a:t>TRICARE &amp; DEERS Enrollment</a:t>
            </a:r>
            <a:endParaRPr lang="en-US" sz="2400" dirty="0">
              <a:latin typeface="Open Sans"/>
              <a:ea typeface="Open Sans"/>
              <a:cs typeface="Arial"/>
            </a:endParaRP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According to </a:t>
            </a:r>
            <a:r>
              <a:rPr lang="en-PH" b="1" dirty="0">
                <a:latin typeface="Open Sans" panose="020B0606030504020204" pitchFamily="34" charset="0"/>
                <a:ea typeface="Open Sans" panose="020B0606030504020204" pitchFamily="34" charset="0"/>
                <a:cs typeface="Open Sans" panose="020B0606030504020204" pitchFamily="34" charset="0"/>
              </a:rPr>
              <a:t>TRICARE®</a:t>
            </a:r>
            <a:r>
              <a:rPr lang="en-PH" dirty="0">
                <a:latin typeface="Open Sans" panose="020B0606030504020204" pitchFamily="34" charset="0"/>
                <a:ea typeface="Open Sans" panose="020B0606030504020204" pitchFamily="34" charset="0"/>
                <a:cs typeface="Open Sans" panose="020B0606030504020204" pitchFamily="34" charset="0"/>
              </a:rPr>
              <a:t>, you must be registered in </a:t>
            </a:r>
            <a:r>
              <a:rPr lang="en-PH" b="1" dirty="0">
                <a:latin typeface="Open Sans" panose="020B0606030504020204" pitchFamily="34" charset="0"/>
                <a:ea typeface="Open Sans" panose="020B0606030504020204" pitchFamily="34" charset="0"/>
                <a:cs typeface="Open Sans" panose="020B0606030504020204" pitchFamily="34" charset="0"/>
              </a:rPr>
              <a:t>DEERS</a:t>
            </a:r>
            <a:r>
              <a:rPr lang="en-PH" dirty="0">
                <a:latin typeface="Open Sans" panose="020B0606030504020204" pitchFamily="34" charset="0"/>
                <a:ea typeface="Open Sans" panose="020B0606030504020204" pitchFamily="34" charset="0"/>
                <a:cs typeface="Open Sans" panose="020B0606030504020204" pitchFamily="34" charset="0"/>
              </a:rPr>
              <a:t> to use your benefits.</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Sponsors are automatically enrolled when they enter military service.</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Family members must be added when </a:t>
            </a:r>
            <a:r>
              <a:rPr lang="en-PH" b="1" dirty="0">
                <a:latin typeface="Open Sans" panose="020B0606030504020204" pitchFamily="34" charset="0"/>
                <a:ea typeface="Open Sans" panose="020B0606030504020204" pitchFamily="34" charset="0"/>
                <a:cs typeface="Open Sans" panose="020B0606030504020204" pitchFamily="34" charset="0"/>
              </a:rPr>
              <a:t>qualifying life events</a:t>
            </a:r>
            <a:r>
              <a:rPr lang="en-PH" dirty="0">
                <a:latin typeface="Open Sans" panose="020B0606030504020204" pitchFamily="34" charset="0"/>
                <a:ea typeface="Open Sans" panose="020B0606030504020204" pitchFamily="34" charset="0"/>
                <a:cs typeface="Open Sans" panose="020B0606030504020204" pitchFamily="34" charset="0"/>
              </a:rPr>
              <a:t> occur.</a:t>
            </a:r>
          </a:p>
          <a:p>
            <a:pPr lvl="0"/>
            <a:endParaRPr lang="en-PH" dirty="0">
              <a:latin typeface="Open Sans" panose="020B0606030504020204" pitchFamily="34" charset="0"/>
              <a:ea typeface="Open Sans" panose="020B0606030504020204" pitchFamily="34" charset="0"/>
              <a:cs typeface="Open Sans" panose="020B0606030504020204" pitchFamily="34" charset="0"/>
            </a:endParaRPr>
          </a:p>
          <a:p>
            <a:pPr lvl="0"/>
            <a:r>
              <a:rPr lang="en-PH" b="1" dirty="0">
                <a:latin typeface="Open Sans" panose="020B0606030504020204" pitchFamily="34" charset="0"/>
                <a:ea typeface="Open Sans" panose="020B0606030504020204" pitchFamily="34" charset="0"/>
                <a:cs typeface="Open Sans" panose="020B0606030504020204" pitchFamily="34" charset="0"/>
              </a:rPr>
              <a:t>Sponsor Requirements</a:t>
            </a:r>
          </a:p>
          <a:p>
            <a:pPr marL="28575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If both spouses are service members and have a child, </a:t>
            </a:r>
            <a:r>
              <a:rPr lang="en-PH" b="1" dirty="0">
                <a:latin typeface="Open Sans" panose="020B0606030504020204" pitchFamily="34" charset="0"/>
                <a:ea typeface="Open Sans" panose="020B0606030504020204" pitchFamily="34" charset="0"/>
                <a:cs typeface="Open Sans" panose="020B0606030504020204" pitchFamily="34" charset="0"/>
              </a:rPr>
              <a:t>one parent must be listed as the child’s sponsor</a:t>
            </a:r>
            <a:r>
              <a:rPr lang="en-PH" dirty="0">
                <a:latin typeface="Open Sans" panose="020B0606030504020204" pitchFamily="34" charset="0"/>
                <a:ea typeface="Open Sans" panose="020B0606030504020204" pitchFamily="34" charset="0"/>
                <a:cs typeface="Open Sans" panose="020B0606030504020204" pitchFamily="34" charset="0"/>
              </a:rPr>
              <a:t> in DEERS.</a:t>
            </a:r>
          </a:p>
          <a:p>
            <a:endParaRPr lang="en-PH" sz="2400" i="1" dirty="0">
              <a:latin typeface="Open Sans"/>
              <a:ea typeface="Open Sans"/>
              <a:cs typeface="Arial"/>
            </a:endParaRPr>
          </a:p>
          <a:p>
            <a:r>
              <a:rPr lang="en-PH" b="1" dirty="0">
                <a:latin typeface="Open Sans" panose="020B0606030504020204" pitchFamily="34" charset="0"/>
                <a:ea typeface="Open Sans" panose="020B0606030504020204" pitchFamily="34" charset="0"/>
                <a:cs typeface="Open Sans" panose="020B0606030504020204" pitchFamily="34" charset="0"/>
              </a:rPr>
              <a:t>Why Accurate DEERS Information Matters</a:t>
            </a:r>
            <a:endParaRPr lang="en-PH" b="1" i="1" dirty="0">
              <a:latin typeface="Open Sans" panose="020B0606030504020204" pitchFamily="34" charset="0"/>
              <a:ea typeface="Open Sans" panose="020B0606030504020204" pitchFamily="34" charset="0"/>
              <a:cs typeface="Open Sans" panose="020B0606030504020204" pitchFamily="34" charset="0"/>
            </a:endParaRPr>
          </a:p>
          <a:p>
            <a:r>
              <a:rPr lang="en-PH" dirty="0">
                <a:latin typeface="Open Sans" panose="020B0606030504020204" pitchFamily="34" charset="0"/>
                <a:ea typeface="Open Sans" panose="020B0606030504020204" pitchFamily="34" charset="0"/>
                <a:cs typeface="Open Sans" panose="020B0606030504020204" pitchFamily="34" charset="0"/>
              </a:rPr>
              <a:t>For claims such as:</a:t>
            </a:r>
          </a:p>
          <a:p>
            <a:pPr marL="342900" lvl="0" indent="-34290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Referrals</a:t>
            </a:r>
          </a:p>
          <a:p>
            <a:pPr marL="342900" lvl="0" indent="-34290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Prescriptions</a:t>
            </a:r>
          </a:p>
          <a:p>
            <a:pPr marL="342900" lvl="0" indent="-34290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Treatments</a:t>
            </a:r>
          </a:p>
          <a:p>
            <a:pPr marL="342900" lvl="0" indent="-34290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Other TRICARE services</a:t>
            </a:r>
          </a:p>
          <a:p>
            <a:pPr marL="342900" lvl="0" indent="-342900">
              <a:buFont typeface="Arial" panose="020B0604020202020204" pitchFamily="34" charset="0"/>
              <a:buChar char="•"/>
            </a:pPr>
            <a:endParaRPr lang="en-PH" dirty="0">
              <a:latin typeface="Open Sans" panose="020B0606030504020204" pitchFamily="34" charset="0"/>
              <a:ea typeface="Open Sans" panose="020B0606030504020204" pitchFamily="34" charset="0"/>
              <a:cs typeface="Open Sans" panose="020B0606030504020204" pitchFamily="34" charset="0"/>
            </a:endParaRPr>
          </a:p>
          <a:p>
            <a:r>
              <a:rPr lang="en-PH" sz="2000" b="1" dirty="0">
                <a:latin typeface="Open Sans" panose="020B0606030504020204" pitchFamily="34" charset="0"/>
                <a:ea typeface="Open Sans" panose="020B0606030504020204" pitchFamily="34" charset="0"/>
                <a:cs typeface="Open Sans" panose="020B0606030504020204" pitchFamily="34" charset="0"/>
              </a:rPr>
              <a:t>All DEERS information must be correct and up‑to‑date</a:t>
            </a:r>
            <a:r>
              <a:rPr lang="en-PH" sz="2000" dirty="0">
                <a:latin typeface="Open Sans" panose="020B0606030504020204" pitchFamily="34" charset="0"/>
                <a:ea typeface="Open Sans" panose="020B0606030504020204" pitchFamily="34" charset="0"/>
                <a:cs typeface="Open Sans" panose="020B0606030504020204" pitchFamily="34" charset="0"/>
              </a:rPr>
              <a:t> for proper processing.</a:t>
            </a:r>
          </a:p>
        </p:txBody>
      </p:sp>
      <p:sp>
        <p:nvSpPr>
          <p:cNvPr id="5" name="Title 1">
            <a:extLst>
              <a:ext uri="{FF2B5EF4-FFF2-40B4-BE49-F238E27FC236}">
                <a16:creationId xmlns:a16="http://schemas.microsoft.com/office/drawing/2014/main" id="{D25DD79B-C8F1-35AD-701F-026268C03C2C}"/>
              </a:ext>
            </a:extLst>
          </p:cNvPr>
          <p:cNvSpPr txBox="1">
            <a:spLocks/>
          </p:cNvSpPr>
          <p:nvPr/>
        </p:nvSpPr>
        <p:spPr>
          <a:xfrm>
            <a:off x="838200" y="-9298"/>
            <a:ext cx="10515600" cy="1325563"/>
          </a:xfrm>
          <a:prstGeom prst="rect">
            <a:avLst/>
          </a:prstGeom>
        </p:spPr>
        <p:txBody>
          <a:bodyPr lIns="91440" tIns="45720" rIns="91440" bIns="45720" anchor="t">
            <a:normAutofit fontScale="97500"/>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algn="ctr">
              <a:lnSpc>
                <a:spcPct val="110000"/>
              </a:lnSpc>
              <a:spcBef>
                <a:spcPts val="1000"/>
              </a:spcBef>
            </a:pPr>
            <a:r>
              <a:rPr lang="en-US" sz="4100" b="1" dirty="0">
                <a:solidFill>
                  <a:srgbClr val="FF0000"/>
                </a:solidFill>
                <a:latin typeface="Open Sans"/>
                <a:ea typeface="Open Sans"/>
                <a:cs typeface="Arial"/>
              </a:rPr>
              <a:t>DEERS and </a:t>
            </a:r>
            <a:r>
              <a:rPr lang="en-US" sz="4000" b="1" dirty="0">
                <a:solidFill>
                  <a:srgbClr val="FF0000"/>
                </a:solidFill>
                <a:latin typeface="Open Sans"/>
                <a:ea typeface="Open Sans"/>
                <a:cs typeface="Open Sans"/>
              </a:rPr>
              <a:t>TRICARE</a:t>
            </a:r>
            <a:r>
              <a:rPr lang="en-US" sz="4000" b="1" baseline="30000" dirty="0">
                <a:solidFill>
                  <a:srgbClr val="FF0000"/>
                </a:solidFill>
                <a:latin typeface="Open Sans"/>
                <a:ea typeface="Open Sans"/>
                <a:cs typeface="Open Sans"/>
              </a:rPr>
              <a:t>®</a:t>
            </a:r>
            <a:r>
              <a:rPr lang="en-US" sz="4000" b="1" dirty="0">
                <a:solidFill>
                  <a:srgbClr val="FF0000"/>
                </a:solidFill>
                <a:latin typeface="Open Sans"/>
                <a:ea typeface="Open Sans"/>
                <a:cs typeface="Open Sans"/>
              </a:rPr>
              <a:t> </a:t>
            </a:r>
            <a:endParaRPr lang="en-US" sz="4100" b="1" dirty="0">
              <a:solidFill>
                <a:srgbClr val="FF0000"/>
              </a:solidFill>
              <a:latin typeface="Open Sans"/>
              <a:ea typeface="Open Sans"/>
              <a:cs typeface="Arial"/>
            </a:endParaRPr>
          </a:p>
        </p:txBody>
      </p:sp>
    </p:spTree>
    <p:extLst>
      <p:ext uri="{BB962C8B-B14F-4D97-AF65-F5344CB8AC3E}">
        <p14:creationId xmlns:p14="http://schemas.microsoft.com/office/powerpoint/2010/main" val="2150541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32D3B-47CB-92BD-9441-04E4981F9D03}"/>
              </a:ext>
            </a:extLst>
          </p:cNvPr>
          <p:cNvSpPr>
            <a:spLocks noGrp="1"/>
          </p:cNvSpPr>
          <p:nvPr>
            <p:ph type="title"/>
          </p:nvPr>
        </p:nvSpPr>
        <p:spPr>
          <a:xfrm>
            <a:off x="88900" y="43966"/>
            <a:ext cx="12026900" cy="1325563"/>
          </a:xfrm>
        </p:spPr>
        <p:txBody>
          <a:bodyPr>
            <a:normAutofit fontScale="90000"/>
          </a:bodyPr>
          <a:lstStyle/>
          <a:p>
            <a:pPr algn="ctr"/>
            <a:br>
              <a:rPr lang="en-US" sz="6000" dirty="0"/>
            </a:br>
            <a:r>
              <a:rPr lang="en-US" sz="4400" b="1" dirty="0">
                <a:solidFill>
                  <a:srgbClr val="FF0000"/>
                </a:solidFill>
                <a:latin typeface="Open Sans"/>
                <a:ea typeface="Open Sans"/>
                <a:cs typeface="Open Sans"/>
              </a:rPr>
              <a:t>TRICARE</a:t>
            </a:r>
            <a:r>
              <a:rPr lang="en-US" sz="4400" b="1" baseline="30000" dirty="0">
                <a:solidFill>
                  <a:srgbClr val="FF0000"/>
                </a:solidFill>
                <a:latin typeface="Open Sans"/>
                <a:ea typeface="Open Sans"/>
                <a:cs typeface="Open Sans"/>
              </a:rPr>
              <a:t>®</a:t>
            </a:r>
            <a:r>
              <a:rPr lang="en-US" sz="4400" b="1" dirty="0">
                <a:solidFill>
                  <a:srgbClr val="FF0000"/>
                </a:solidFill>
                <a:latin typeface="Open Sans"/>
                <a:ea typeface="Open Sans"/>
                <a:cs typeface="Open Sans"/>
              </a:rPr>
              <a:t> Overseas Program</a:t>
            </a:r>
          </a:p>
          <a:p>
            <a:endParaRPr lang="en-US" dirty="0"/>
          </a:p>
        </p:txBody>
      </p:sp>
      <p:sp>
        <p:nvSpPr>
          <p:cNvPr id="3" name="Content Placeholder 2">
            <a:extLst>
              <a:ext uri="{FF2B5EF4-FFF2-40B4-BE49-F238E27FC236}">
                <a16:creationId xmlns:a16="http://schemas.microsoft.com/office/drawing/2014/main" id="{FFBAD0B7-593A-2C40-358A-F160B2F5CAE6}"/>
              </a:ext>
            </a:extLst>
          </p:cNvPr>
          <p:cNvSpPr>
            <a:spLocks noGrp="1"/>
          </p:cNvSpPr>
          <p:nvPr>
            <p:ph idx="1"/>
          </p:nvPr>
        </p:nvSpPr>
        <p:spPr>
          <a:xfrm>
            <a:off x="838200" y="1624584"/>
            <a:ext cx="10990052" cy="4933400"/>
          </a:xfrm>
        </p:spPr>
        <p:txBody>
          <a:bodyPr vert="horz" lIns="91440" tIns="45720" rIns="91440" bIns="45720" rtlCol="0" anchor="t">
            <a:noAutofit/>
          </a:bodyPr>
          <a:lstStyle/>
          <a:p>
            <a:pPr marL="0" lvl="0" indent="0">
              <a:buNone/>
            </a:pPr>
            <a:r>
              <a:rPr lang="en-PH" sz="1800" dirty="0">
                <a:latin typeface="Open Sans" panose="020B0606030504020204" pitchFamily="34" charset="0"/>
                <a:ea typeface="Open Sans" panose="020B0606030504020204" pitchFamily="34" charset="0"/>
                <a:cs typeface="Open Sans" panose="020B0606030504020204" pitchFamily="34" charset="0"/>
              </a:rPr>
              <a:t>The </a:t>
            </a:r>
            <a:r>
              <a:rPr lang="en-PH" sz="1800" b="1" dirty="0">
                <a:latin typeface="Open Sans" panose="020B0606030504020204" pitchFamily="34" charset="0"/>
                <a:ea typeface="Open Sans" panose="020B0606030504020204" pitchFamily="34" charset="0"/>
                <a:cs typeface="Open Sans" panose="020B0606030504020204" pitchFamily="34" charset="0"/>
              </a:rPr>
              <a:t>TRICARE Overseas Program (TOP)</a:t>
            </a:r>
            <a:r>
              <a:rPr lang="en-PH" sz="1800" dirty="0">
                <a:latin typeface="Open Sans" panose="020B0606030504020204" pitchFamily="34" charset="0"/>
                <a:ea typeface="Open Sans" panose="020B0606030504020204" pitchFamily="34" charset="0"/>
                <a:cs typeface="Open Sans" panose="020B0606030504020204" pitchFamily="34" charset="0"/>
              </a:rPr>
              <a:t> provides health care coverage for:</a:t>
            </a:r>
          </a:p>
          <a:p>
            <a:pPr lvl="1"/>
            <a:r>
              <a:rPr lang="en-PH" sz="1800" dirty="0">
                <a:latin typeface="Open Sans" panose="020B0606030504020204" pitchFamily="34" charset="0"/>
                <a:ea typeface="Open Sans" panose="020B0606030504020204" pitchFamily="34" charset="0"/>
                <a:cs typeface="Open Sans" panose="020B0606030504020204" pitchFamily="34" charset="0"/>
              </a:rPr>
              <a:t>Active‑Duty Service Members</a:t>
            </a:r>
          </a:p>
          <a:p>
            <a:pPr lvl="1"/>
            <a:r>
              <a:rPr lang="en-PH" sz="1800" dirty="0">
                <a:latin typeface="Open Sans" panose="020B0606030504020204" pitchFamily="34" charset="0"/>
                <a:ea typeface="Open Sans" panose="020B0606030504020204" pitchFamily="34" charset="0"/>
                <a:cs typeface="Open Sans" panose="020B0606030504020204" pitchFamily="34" charset="0"/>
              </a:rPr>
              <a:t>Active‑Duty Family Members</a:t>
            </a:r>
          </a:p>
          <a:p>
            <a:pPr lvl="1"/>
            <a:r>
              <a:rPr lang="en-PH" sz="1800" dirty="0">
                <a:latin typeface="Open Sans" panose="020B0606030504020204" pitchFamily="34" charset="0"/>
                <a:ea typeface="Open Sans" panose="020B0606030504020204" pitchFamily="34" charset="0"/>
                <a:cs typeface="Open Sans" panose="020B0606030504020204" pitchFamily="34" charset="0"/>
              </a:rPr>
              <a:t>Retirees</a:t>
            </a:r>
          </a:p>
          <a:p>
            <a:pPr lvl="1"/>
            <a:r>
              <a:rPr lang="en-PH" sz="1800" dirty="0">
                <a:latin typeface="Open Sans" panose="020B0606030504020204" pitchFamily="34" charset="0"/>
                <a:ea typeface="Open Sans" panose="020B0606030504020204" pitchFamily="34" charset="0"/>
                <a:cs typeface="Open Sans" panose="020B0606030504020204" pitchFamily="34" charset="0"/>
              </a:rPr>
              <a:t>Other eligible beneficiaries</a:t>
            </a:r>
          </a:p>
          <a:p>
            <a:pPr lvl="0"/>
            <a:r>
              <a:rPr lang="en-PH" sz="1800" dirty="0">
                <a:latin typeface="Open Sans" panose="020B0606030504020204" pitchFamily="34" charset="0"/>
                <a:ea typeface="Open Sans" panose="020B0606030504020204" pitchFamily="34" charset="0"/>
                <a:cs typeface="Open Sans" panose="020B0606030504020204" pitchFamily="34" charset="0"/>
              </a:rPr>
              <a:t>TOP applies to all geographical areas and waters </a:t>
            </a:r>
            <a:r>
              <a:rPr lang="en-PH" sz="1800" b="1" dirty="0">
                <a:latin typeface="Open Sans" panose="020B0606030504020204" pitchFamily="34" charset="0"/>
                <a:ea typeface="Open Sans" panose="020B0606030504020204" pitchFamily="34" charset="0"/>
                <a:cs typeface="Open Sans" panose="020B0606030504020204" pitchFamily="34" charset="0"/>
              </a:rPr>
              <a:t>outside the United States</a:t>
            </a:r>
            <a:r>
              <a:rPr lang="en-PH" sz="1800" dirty="0">
                <a:latin typeface="Open Sans" panose="020B0606030504020204" pitchFamily="34" charset="0"/>
                <a:ea typeface="Open Sans" panose="020B0606030504020204" pitchFamily="34" charset="0"/>
                <a:cs typeface="Open Sans" panose="020B0606030504020204" pitchFamily="34" charset="0"/>
              </a:rPr>
              <a:t>.</a:t>
            </a:r>
          </a:p>
          <a:p>
            <a:pPr marL="0" lvl="0" indent="0">
              <a:buNone/>
            </a:pPr>
            <a:endParaRPr lang="en-PH" sz="18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PH" sz="1800" b="1" dirty="0">
                <a:latin typeface="Open Sans" panose="020B0606030504020204" pitchFamily="34" charset="0"/>
                <a:ea typeface="Open Sans" panose="020B0606030504020204" pitchFamily="34" charset="0"/>
                <a:cs typeface="Open Sans" panose="020B0606030504020204" pitchFamily="34" charset="0"/>
              </a:rPr>
              <a:t>International SOS Support</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International SOS</a:t>
            </a:r>
            <a:r>
              <a:rPr lang="en-PH" sz="1800" dirty="0">
                <a:latin typeface="Open Sans" panose="020B0606030504020204" pitchFamily="34" charset="0"/>
                <a:ea typeface="Open Sans" panose="020B0606030504020204" pitchFamily="34" charset="0"/>
                <a:cs typeface="Open Sans" panose="020B0606030504020204" pitchFamily="34" charset="0"/>
              </a:rPr>
              <a:t> administers TRICARE Overseas.</a:t>
            </a:r>
          </a:p>
          <a:p>
            <a:pPr lvl="0"/>
            <a:r>
              <a:rPr lang="en-PH" sz="1800" dirty="0">
                <a:latin typeface="Open Sans" panose="020B0606030504020204" pitchFamily="34" charset="0"/>
                <a:ea typeface="Open Sans" panose="020B0606030504020204" pitchFamily="34" charset="0"/>
                <a:cs typeface="Open Sans" panose="020B0606030504020204" pitchFamily="34" charset="0"/>
              </a:rPr>
              <a:t>Ensures access to </a:t>
            </a:r>
            <a:r>
              <a:rPr lang="en-PH" sz="1800" b="1" dirty="0">
                <a:latin typeface="Open Sans" panose="020B0606030504020204" pitchFamily="34" charset="0"/>
                <a:ea typeface="Open Sans" panose="020B0606030504020204" pitchFamily="34" charset="0"/>
                <a:cs typeface="Open Sans" panose="020B0606030504020204" pitchFamily="34" charset="0"/>
              </a:rPr>
              <a:t>quality health care</a:t>
            </a:r>
            <a:r>
              <a:rPr lang="en-PH" sz="1800" dirty="0">
                <a:latin typeface="Open Sans" panose="020B0606030504020204" pitchFamily="34" charset="0"/>
                <a:ea typeface="Open Sans" panose="020B0606030504020204" pitchFamily="34" charset="0"/>
                <a:cs typeface="Open Sans" panose="020B0606030504020204" pitchFamily="34" charset="0"/>
              </a:rPr>
              <a:t> for U.S. military members and families living or traveling abroad.</a:t>
            </a:r>
          </a:p>
          <a:p>
            <a:pPr lvl="0"/>
            <a:r>
              <a:rPr lang="en-PH" sz="1800" dirty="0">
                <a:latin typeface="Open Sans" panose="020B0606030504020204" pitchFamily="34" charset="0"/>
                <a:ea typeface="Open Sans" panose="020B0606030504020204" pitchFamily="34" charset="0"/>
                <a:cs typeface="Open Sans" panose="020B0606030504020204" pitchFamily="34" charset="0"/>
              </a:rPr>
              <a:t>Provides coordination, assistance, and support regardless of location.</a:t>
            </a:r>
          </a:p>
        </p:txBody>
      </p:sp>
    </p:spTree>
    <p:extLst>
      <p:ext uri="{BB962C8B-B14F-4D97-AF65-F5344CB8AC3E}">
        <p14:creationId xmlns:p14="http://schemas.microsoft.com/office/powerpoint/2010/main" val="517668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B49C7-B290-7082-2E5F-4BC71B50FADA}"/>
              </a:ext>
            </a:extLst>
          </p:cNvPr>
          <p:cNvSpPr>
            <a:spLocks noGrp="1"/>
          </p:cNvSpPr>
          <p:nvPr>
            <p:ph type="title"/>
          </p:nvPr>
        </p:nvSpPr>
        <p:spPr>
          <a:xfrm>
            <a:off x="18691" y="22225"/>
            <a:ext cx="11938958" cy="1339940"/>
          </a:xfrm>
        </p:spPr>
        <p:txBody>
          <a:bodyPr>
            <a:normAutofit fontScale="90000"/>
          </a:bodyPr>
          <a:lstStyle/>
          <a:p>
            <a:pPr algn="ctr"/>
            <a:br>
              <a:rPr lang="en-US" sz="4400" dirty="0">
                <a:latin typeface="Agency FB" panose="020B0503020202020204" pitchFamily="34" charset="0"/>
              </a:rPr>
            </a:br>
            <a:r>
              <a:rPr lang="en-US" sz="4400" b="1" dirty="0">
                <a:solidFill>
                  <a:srgbClr val="FF0000"/>
                </a:solidFill>
                <a:latin typeface="Open Sans"/>
                <a:ea typeface="Open Sans"/>
                <a:cs typeface="Open Sans"/>
              </a:rPr>
              <a:t>TRICARE</a:t>
            </a:r>
            <a:r>
              <a:rPr lang="en-US" sz="4400" b="1" baseline="30000" dirty="0">
                <a:solidFill>
                  <a:srgbClr val="FF0000"/>
                </a:solidFill>
                <a:latin typeface="Open Sans"/>
                <a:ea typeface="Open Sans"/>
                <a:cs typeface="Open Sans"/>
              </a:rPr>
              <a:t>®</a:t>
            </a:r>
            <a:r>
              <a:rPr lang="en-US" sz="4400" b="1" dirty="0">
                <a:solidFill>
                  <a:srgbClr val="FF0000"/>
                </a:solidFill>
                <a:latin typeface="Open Sans"/>
                <a:ea typeface="Open Sans"/>
                <a:cs typeface="Open Sans"/>
              </a:rPr>
              <a:t>  </a:t>
            </a:r>
            <a:r>
              <a:rPr lang="en-US" sz="2200" b="1" i="0" cap="all" dirty="0">
                <a:solidFill>
                  <a:srgbClr val="FF0000"/>
                </a:solidFill>
                <a:effectLst/>
                <a:latin typeface="Open Sans"/>
                <a:ea typeface="Open Sans"/>
                <a:cs typeface="Open Sans"/>
              </a:rPr>
              <a:t>Contact Information</a:t>
            </a:r>
            <a:br>
              <a:rPr lang="en-US" b="0" i="0" cap="all" dirty="0">
                <a:solidFill>
                  <a:srgbClr val="FF0000"/>
                </a:solidFill>
                <a:effectLst/>
                <a:latin typeface="Gotham SSm A"/>
              </a:rPr>
            </a:br>
            <a:endParaRPr lang="en-US" dirty="0">
              <a:solidFill>
                <a:srgbClr val="FF0000"/>
              </a:solidFill>
            </a:endParaRPr>
          </a:p>
        </p:txBody>
      </p:sp>
      <p:sp>
        <p:nvSpPr>
          <p:cNvPr id="3" name="Content Placeholder 2">
            <a:extLst>
              <a:ext uri="{FF2B5EF4-FFF2-40B4-BE49-F238E27FC236}">
                <a16:creationId xmlns:a16="http://schemas.microsoft.com/office/drawing/2014/main" id="{CD912834-21F8-3E8D-81E0-49B8F38DD77C}"/>
              </a:ext>
            </a:extLst>
          </p:cNvPr>
          <p:cNvSpPr>
            <a:spLocks noGrp="1"/>
          </p:cNvSpPr>
          <p:nvPr>
            <p:ph idx="1"/>
          </p:nvPr>
        </p:nvSpPr>
        <p:spPr>
          <a:xfrm>
            <a:off x="609601" y="1055914"/>
            <a:ext cx="11082866" cy="5606143"/>
          </a:xfrm>
        </p:spPr>
        <p:txBody>
          <a:bodyPr vert="horz" lIns="91440" tIns="45720" rIns="91440" bIns="45720" rtlCol="0" anchor="t">
            <a:normAutofit fontScale="25000" lnSpcReduction="20000"/>
          </a:bodyPr>
          <a:lstStyle/>
          <a:p>
            <a:pPr marL="0" indent="0">
              <a:buNone/>
            </a:pPr>
            <a:r>
              <a:rPr lang="en-PH" sz="7200" b="1" dirty="0">
                <a:latin typeface="Open Sans" panose="020B0606030504020204" pitchFamily="34" charset="0"/>
                <a:ea typeface="Open Sans" panose="020B0606030504020204" pitchFamily="34" charset="0"/>
                <a:cs typeface="Open Sans" panose="020B0606030504020204" pitchFamily="34" charset="0"/>
              </a:rPr>
              <a:t>International SOS Support</a:t>
            </a:r>
          </a:p>
          <a:p>
            <a:pPr lvl="0"/>
            <a:r>
              <a:rPr lang="en-PH" sz="7200" dirty="0">
                <a:latin typeface="Open Sans" panose="020B0606030504020204" pitchFamily="34" charset="0"/>
                <a:ea typeface="Open Sans" panose="020B0606030504020204" pitchFamily="34" charset="0"/>
                <a:cs typeface="Open Sans" panose="020B0606030504020204" pitchFamily="34" charset="0"/>
              </a:rPr>
              <a:t>Provides </a:t>
            </a:r>
            <a:r>
              <a:rPr lang="en-PH" sz="7200" b="1" dirty="0">
                <a:latin typeface="Open Sans" panose="020B0606030504020204" pitchFamily="34" charset="0"/>
                <a:ea typeface="Open Sans" panose="020B0606030504020204" pitchFamily="34" charset="0"/>
                <a:cs typeface="Open Sans" panose="020B0606030504020204" pitchFamily="34" charset="0"/>
              </a:rPr>
              <a:t>24/7 customer service and assistance</a:t>
            </a:r>
            <a:r>
              <a:rPr lang="en-PH" sz="7200" dirty="0">
                <a:latin typeface="Open Sans" panose="020B0606030504020204" pitchFamily="34" charset="0"/>
                <a:ea typeface="Open Sans" panose="020B0606030504020204" pitchFamily="34" charset="0"/>
                <a:cs typeface="Open Sans" panose="020B0606030504020204" pitchFamily="34" charset="0"/>
              </a:rPr>
              <a:t> for TRICARE Overseas beneficiaries.</a:t>
            </a:r>
          </a:p>
          <a:p>
            <a:pPr lvl="0"/>
            <a:r>
              <a:rPr lang="en-PH" sz="7200" dirty="0">
                <a:latin typeface="Open Sans" panose="020B0606030504020204" pitchFamily="34" charset="0"/>
                <a:ea typeface="Open Sans" panose="020B0606030504020204" pitchFamily="34" charset="0"/>
                <a:cs typeface="Open Sans" panose="020B0606030504020204" pitchFamily="34" charset="0"/>
              </a:rPr>
              <a:t>Supports:</a:t>
            </a:r>
          </a:p>
          <a:p>
            <a:pPr lvl="1"/>
            <a:r>
              <a:rPr lang="en-PH" sz="7200" dirty="0">
                <a:latin typeface="Open Sans" panose="020B0606030504020204" pitchFamily="34" charset="0"/>
                <a:ea typeface="Open Sans" panose="020B0606030504020204" pitchFamily="34" charset="0"/>
                <a:cs typeface="Open Sans" panose="020B0606030504020204" pitchFamily="34" charset="0"/>
              </a:rPr>
              <a:t>Enrollment questions</a:t>
            </a:r>
          </a:p>
          <a:p>
            <a:pPr lvl="1"/>
            <a:r>
              <a:rPr lang="en-PH" sz="7200" dirty="0">
                <a:latin typeface="Open Sans" panose="020B0606030504020204" pitchFamily="34" charset="0"/>
                <a:ea typeface="Open Sans" panose="020B0606030504020204" pitchFamily="34" charset="0"/>
                <a:cs typeface="Open Sans" panose="020B0606030504020204" pitchFamily="34" charset="0"/>
              </a:rPr>
              <a:t>Provider education</a:t>
            </a:r>
          </a:p>
          <a:p>
            <a:pPr lvl="1"/>
            <a:r>
              <a:rPr lang="en-PH" sz="7200" dirty="0">
                <a:latin typeface="Open Sans" panose="020B0606030504020204" pitchFamily="34" charset="0"/>
                <a:ea typeface="Open Sans" panose="020B0606030504020204" pitchFamily="34" charset="0"/>
                <a:cs typeface="Open Sans" panose="020B0606030504020204" pitchFamily="34" charset="0"/>
              </a:rPr>
              <a:t>Claims assistance</a:t>
            </a:r>
          </a:p>
          <a:p>
            <a:pPr lvl="1"/>
            <a:r>
              <a:rPr lang="en-PH" sz="7200" dirty="0">
                <a:latin typeface="Open Sans" panose="020B0606030504020204" pitchFamily="34" charset="0"/>
                <a:ea typeface="Open Sans" panose="020B0606030504020204" pitchFamily="34" charset="0"/>
                <a:cs typeface="Open Sans" panose="020B0606030504020204" pitchFamily="34" charset="0"/>
              </a:rPr>
              <a:t>General TRICARE Overseas guidance</a:t>
            </a:r>
          </a:p>
          <a:p>
            <a:pPr marL="0" indent="0">
              <a:buNone/>
            </a:pPr>
            <a:r>
              <a:rPr lang="en-PH" sz="7200" b="1" dirty="0">
                <a:latin typeface="Open Sans" panose="020B0606030504020204" pitchFamily="34" charset="0"/>
                <a:ea typeface="Open Sans" panose="020B0606030504020204" pitchFamily="34" charset="0"/>
                <a:cs typeface="Open Sans" panose="020B0606030504020204" pitchFamily="34" charset="0"/>
              </a:rPr>
              <a:t>Important Phone Number Information</a:t>
            </a:r>
          </a:p>
          <a:p>
            <a:pPr lvl="0"/>
            <a:r>
              <a:rPr lang="en-PH" sz="7200" dirty="0">
                <a:latin typeface="Open Sans" panose="020B0606030504020204" pitchFamily="34" charset="0"/>
                <a:ea typeface="Open Sans" panose="020B0606030504020204" pitchFamily="34" charset="0"/>
                <a:cs typeface="Open Sans" panose="020B0606030504020204" pitchFamily="34" charset="0"/>
              </a:rPr>
              <a:t>Toll‑free numbers are </a:t>
            </a:r>
            <a:r>
              <a:rPr lang="en-PH" sz="7200" b="1" dirty="0">
                <a:latin typeface="Open Sans" panose="020B0606030504020204" pitchFamily="34" charset="0"/>
                <a:ea typeface="Open Sans" panose="020B0606030504020204" pitchFamily="34" charset="0"/>
                <a:cs typeface="Open Sans" panose="020B0606030504020204" pitchFamily="34" charset="0"/>
              </a:rPr>
              <a:t>not available in all locations</a:t>
            </a:r>
            <a:r>
              <a:rPr lang="en-PH" sz="7200" dirty="0">
                <a:latin typeface="Open Sans" panose="020B0606030504020204" pitchFamily="34" charset="0"/>
                <a:ea typeface="Open Sans" panose="020B0606030504020204" pitchFamily="34" charset="0"/>
                <a:cs typeface="Open Sans" panose="020B0606030504020204" pitchFamily="34" charset="0"/>
              </a:rPr>
              <a:t>.</a:t>
            </a:r>
          </a:p>
          <a:p>
            <a:pPr lvl="0"/>
            <a:r>
              <a:rPr lang="en-PH" sz="7200" dirty="0">
                <a:latin typeface="Open Sans" panose="020B0606030504020204" pitchFamily="34" charset="0"/>
                <a:ea typeface="Open Sans" panose="020B0606030504020204" pitchFamily="34" charset="0"/>
                <a:cs typeface="Open Sans" panose="020B0606030504020204" pitchFamily="34" charset="0"/>
              </a:rPr>
              <a:t>If no toll‑free number is listed for your area, use the </a:t>
            </a:r>
            <a:r>
              <a:rPr lang="en-PH" sz="7200" b="1" dirty="0">
                <a:latin typeface="Open Sans" panose="020B0606030504020204" pitchFamily="34" charset="0"/>
                <a:ea typeface="Open Sans" panose="020B0606030504020204" pitchFamily="34" charset="0"/>
                <a:cs typeface="Open Sans" panose="020B0606030504020204" pitchFamily="34" charset="0"/>
              </a:rPr>
              <a:t>regional direct number</a:t>
            </a:r>
            <a:r>
              <a:rPr lang="en-PH" sz="7200" dirty="0">
                <a:latin typeface="Open Sans" panose="020B0606030504020204" pitchFamily="34" charset="0"/>
                <a:ea typeface="Open Sans" panose="020B0606030504020204" pitchFamily="34" charset="0"/>
                <a:cs typeface="Open Sans" panose="020B0606030504020204" pitchFamily="34" charset="0"/>
              </a:rPr>
              <a:t>.</a:t>
            </a:r>
          </a:p>
          <a:p>
            <a:pPr lvl="0"/>
            <a:r>
              <a:rPr lang="en-PH" sz="7200" dirty="0">
                <a:latin typeface="Open Sans" panose="020B0606030504020204" pitchFamily="34" charset="0"/>
                <a:ea typeface="Open Sans" panose="020B0606030504020204" pitchFamily="34" charset="0"/>
                <a:cs typeface="Open Sans" panose="020B0606030504020204" pitchFamily="34" charset="0"/>
              </a:rPr>
              <a:t>If a toll‑free number requires an </a:t>
            </a:r>
            <a:r>
              <a:rPr lang="en-PH" sz="7200" b="1" dirty="0">
                <a:latin typeface="Open Sans" panose="020B0606030504020204" pitchFamily="34" charset="0"/>
                <a:ea typeface="Open Sans" panose="020B0606030504020204" pitchFamily="34" charset="0"/>
                <a:cs typeface="Open Sans" panose="020B0606030504020204" pitchFamily="34" charset="0"/>
              </a:rPr>
              <a:t>access code</a:t>
            </a:r>
            <a:r>
              <a:rPr lang="en-PH" sz="7200" dirty="0">
                <a:latin typeface="Open Sans" panose="020B0606030504020204" pitchFamily="34" charset="0"/>
                <a:ea typeface="Open Sans" panose="020B0606030504020204" pitchFamily="34" charset="0"/>
                <a:cs typeface="Open Sans" panose="020B0606030504020204" pitchFamily="34" charset="0"/>
              </a:rPr>
              <a:t>, dial the access code </a:t>
            </a:r>
            <a:r>
              <a:rPr lang="en-PH" sz="7200" b="1" dirty="0">
                <a:latin typeface="Open Sans" panose="020B0606030504020204" pitchFamily="34" charset="0"/>
                <a:ea typeface="Open Sans" panose="020B0606030504020204" pitchFamily="34" charset="0"/>
                <a:cs typeface="Open Sans" panose="020B0606030504020204" pitchFamily="34" charset="0"/>
              </a:rPr>
              <a:t>before</a:t>
            </a:r>
            <a:r>
              <a:rPr lang="en-PH" sz="7200" dirty="0">
                <a:latin typeface="Open Sans" panose="020B0606030504020204" pitchFamily="34" charset="0"/>
                <a:ea typeface="Open Sans" panose="020B0606030504020204" pitchFamily="34" charset="0"/>
                <a:cs typeface="Open Sans" panose="020B0606030504020204" pitchFamily="34" charset="0"/>
              </a:rPr>
              <a:t> the toll‑free number.</a:t>
            </a:r>
          </a:p>
          <a:p>
            <a:pPr marL="0" indent="0">
              <a:buNone/>
            </a:pPr>
            <a:r>
              <a:rPr lang="en-PH" sz="7200" b="1" dirty="0">
                <a:latin typeface="Open Sans" panose="020B0606030504020204" pitchFamily="34" charset="0"/>
                <a:ea typeface="Open Sans" panose="020B0606030504020204" pitchFamily="34" charset="0"/>
                <a:cs typeface="Open Sans" panose="020B0606030504020204" pitchFamily="34" charset="0"/>
              </a:rPr>
              <a:t>Customer Service – Regional Direct</a:t>
            </a:r>
          </a:p>
          <a:p>
            <a:pPr lvl="0"/>
            <a:r>
              <a:rPr lang="en-PH" sz="7200" b="1" dirty="0">
                <a:latin typeface="Open Sans" panose="020B0606030504020204" pitchFamily="34" charset="0"/>
                <a:ea typeface="Open Sans" panose="020B0606030504020204" pitchFamily="34" charset="0"/>
                <a:cs typeface="Open Sans" panose="020B0606030504020204" pitchFamily="34" charset="0"/>
              </a:rPr>
              <a:t>+65 6339‑2676 (</a:t>
            </a:r>
            <a:r>
              <a:rPr lang="en-PH" sz="7200" dirty="0">
                <a:latin typeface="Open Sans" panose="020B0606030504020204" pitchFamily="34" charset="0"/>
                <a:ea typeface="Open Sans" panose="020B0606030504020204" pitchFamily="34" charset="0"/>
                <a:cs typeface="Open Sans" panose="020B0606030504020204" pitchFamily="34" charset="0"/>
              </a:rPr>
              <a:t>Singapore)</a:t>
            </a:r>
          </a:p>
          <a:p>
            <a:pPr lvl="0"/>
            <a:r>
              <a:rPr lang="en-PH" sz="7200" b="1" dirty="0">
                <a:latin typeface="Open Sans" panose="020B0606030504020204" pitchFamily="34" charset="0"/>
                <a:ea typeface="Open Sans" panose="020B0606030504020204" pitchFamily="34" charset="0"/>
                <a:cs typeface="Open Sans" panose="020B0606030504020204" pitchFamily="34" charset="0"/>
              </a:rPr>
              <a:t>02 8687 8656</a:t>
            </a:r>
            <a:r>
              <a:rPr lang="en-PH" sz="7200" dirty="0">
                <a:latin typeface="Open Sans" panose="020B0606030504020204" pitchFamily="34" charset="0"/>
                <a:ea typeface="Open Sans" panose="020B0606030504020204" pitchFamily="34" charset="0"/>
                <a:cs typeface="Open Sans" panose="020B0606030504020204" pitchFamily="34" charset="0"/>
              </a:rPr>
              <a:t> (Local PH number that transfers to Singapore)</a:t>
            </a:r>
          </a:p>
          <a:p>
            <a:pPr marL="0" indent="0">
              <a:buNone/>
            </a:pPr>
            <a:r>
              <a:rPr lang="en-PH" sz="7200" b="1" dirty="0">
                <a:latin typeface="Open Sans" panose="020B0606030504020204" pitchFamily="34" charset="0"/>
                <a:ea typeface="Open Sans" panose="020B0606030504020204" pitchFamily="34" charset="0"/>
                <a:cs typeface="Open Sans" panose="020B0606030504020204" pitchFamily="34" charset="0"/>
              </a:rPr>
              <a:t>Customer Service – Toll Free</a:t>
            </a:r>
          </a:p>
          <a:p>
            <a:pPr lvl="0"/>
            <a:r>
              <a:rPr lang="en-PH" sz="7200" b="1" dirty="0">
                <a:latin typeface="Open Sans" panose="020B0606030504020204" pitchFamily="34" charset="0"/>
                <a:ea typeface="Open Sans" panose="020B0606030504020204" pitchFamily="34" charset="0"/>
                <a:cs typeface="Open Sans" panose="020B0606030504020204" pitchFamily="34" charset="0"/>
              </a:rPr>
              <a:t>1 800‑144‑10576</a:t>
            </a:r>
            <a:endParaRPr lang="en-PH" sz="7200" dirty="0">
              <a:latin typeface="Open Sans" panose="020B0606030504020204" pitchFamily="34" charset="0"/>
              <a:ea typeface="Open Sans" panose="020B0606030504020204" pitchFamily="34" charset="0"/>
              <a:cs typeface="Open Sans" panose="020B0606030504020204" pitchFamily="34" charset="0"/>
            </a:endParaRPr>
          </a:p>
          <a:p>
            <a:endParaRPr lang="en-US" b="0" i="0" dirty="0">
              <a:solidFill>
                <a:srgbClr val="033787"/>
              </a:solidFill>
              <a:effectLst/>
              <a:latin typeface="Gotham SSm A"/>
            </a:endParaRPr>
          </a:p>
          <a:p>
            <a:endParaRPr lang="en-US" dirty="0"/>
          </a:p>
        </p:txBody>
      </p:sp>
    </p:spTree>
    <p:extLst>
      <p:ext uri="{BB962C8B-B14F-4D97-AF65-F5344CB8AC3E}">
        <p14:creationId xmlns:p14="http://schemas.microsoft.com/office/powerpoint/2010/main" val="554228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133C5-F3CD-3B1A-2124-B6AE39B99DD6}"/>
              </a:ext>
            </a:extLst>
          </p:cNvPr>
          <p:cNvSpPr>
            <a:spLocks noGrp="1"/>
          </p:cNvSpPr>
          <p:nvPr>
            <p:ph type="title"/>
          </p:nvPr>
        </p:nvSpPr>
        <p:spPr/>
        <p:txBody>
          <a:bodyPr/>
          <a:lstStyle/>
          <a:p>
            <a:pPr algn="ctr"/>
            <a:r>
              <a:rPr lang="en-US" b="1" dirty="0">
                <a:solidFill>
                  <a:srgbClr val="C00000"/>
                </a:solidFill>
                <a:latin typeface="Open Sans"/>
                <a:ea typeface="Open Sans"/>
                <a:cs typeface="Open Sans"/>
              </a:rPr>
              <a:t>TRICARE</a:t>
            </a:r>
            <a:r>
              <a:rPr lang="en-US" b="1" baseline="30000" dirty="0">
                <a:solidFill>
                  <a:srgbClr val="C00000"/>
                </a:solidFill>
                <a:latin typeface="Open Sans"/>
                <a:ea typeface="Open Sans"/>
                <a:cs typeface="Open Sans"/>
              </a:rPr>
              <a:t>®</a:t>
            </a:r>
            <a:r>
              <a:rPr lang="en-US" b="1" dirty="0">
                <a:solidFill>
                  <a:srgbClr val="C00000"/>
                </a:solidFill>
                <a:latin typeface="Open Sans"/>
                <a:ea typeface="Open Sans"/>
                <a:cs typeface="Open Sans"/>
              </a:rPr>
              <a:t> </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 and Medicare</a:t>
            </a:r>
            <a:endParaRPr lang="en-PH"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739DE3B8-54F1-2265-C5D0-514EF84B5B48}"/>
              </a:ext>
            </a:extLst>
          </p:cNvPr>
          <p:cNvSpPr>
            <a:spLocks noGrp="1"/>
          </p:cNvSpPr>
          <p:nvPr>
            <p:ph idx="1"/>
          </p:nvPr>
        </p:nvSpPr>
        <p:spPr>
          <a:xfrm>
            <a:off x="838200" y="1335088"/>
            <a:ext cx="10515600" cy="5065712"/>
          </a:xfrm>
        </p:spPr>
        <p:txBody>
          <a:bodyPr>
            <a:normAutofit fontScale="85000" lnSpcReduction="20000"/>
          </a:bodyPr>
          <a:lstStyle/>
          <a:p>
            <a:pPr marL="0" indent="0">
              <a:buNone/>
            </a:pPr>
            <a:r>
              <a:rPr lang="en-PH" b="1" dirty="0">
                <a:latin typeface="Open Sans" panose="020B0606030504020204" pitchFamily="34" charset="0"/>
                <a:ea typeface="Open Sans" panose="020B0606030504020204" pitchFamily="34" charset="0"/>
                <a:cs typeface="Open Sans" panose="020B0606030504020204" pitchFamily="34" charset="0"/>
              </a:rPr>
              <a:t>TRICARE For Life Eligibility</a:t>
            </a:r>
          </a:p>
          <a:p>
            <a:pPr lvl="0"/>
            <a:r>
              <a:rPr lang="en-PH" dirty="0">
                <a:latin typeface="Open Sans" panose="020B0606030504020204" pitchFamily="34" charset="0"/>
                <a:ea typeface="Open Sans" panose="020B0606030504020204" pitchFamily="34" charset="0"/>
                <a:cs typeface="Open Sans" panose="020B0606030504020204" pitchFamily="34" charset="0"/>
              </a:rPr>
              <a:t>To qualify for </a:t>
            </a:r>
            <a:r>
              <a:rPr lang="en-PH" b="1" dirty="0">
                <a:latin typeface="Open Sans" panose="020B0606030504020204" pitchFamily="34" charset="0"/>
                <a:ea typeface="Open Sans" panose="020B0606030504020204" pitchFamily="34" charset="0"/>
                <a:cs typeface="Open Sans" panose="020B0606030504020204" pitchFamily="34" charset="0"/>
              </a:rPr>
              <a:t>TRICARE® For Life</a:t>
            </a:r>
            <a:r>
              <a:rPr lang="en-PH" dirty="0">
                <a:latin typeface="Open Sans" panose="020B0606030504020204" pitchFamily="34" charset="0"/>
                <a:ea typeface="Open Sans" panose="020B0606030504020204" pitchFamily="34" charset="0"/>
                <a:cs typeface="Open Sans" panose="020B0606030504020204" pitchFamily="34" charset="0"/>
              </a:rPr>
              <a:t>, both the veteran and their eligible spouse (age 65+) must be enrolled in </a:t>
            </a:r>
            <a:r>
              <a:rPr lang="en-PH" b="1" dirty="0">
                <a:latin typeface="Open Sans" panose="020B0606030504020204" pitchFamily="34" charset="0"/>
                <a:ea typeface="Open Sans" panose="020B0606030504020204" pitchFamily="34" charset="0"/>
                <a:cs typeface="Open Sans" panose="020B0606030504020204" pitchFamily="34" charset="0"/>
              </a:rPr>
              <a:t>Medicare Part B</a:t>
            </a:r>
            <a:r>
              <a:rPr lang="en-PH" dirty="0">
                <a:latin typeface="Open Sans" panose="020B0606030504020204" pitchFamily="34" charset="0"/>
                <a:ea typeface="Open Sans" panose="020B0606030504020204" pitchFamily="34" charset="0"/>
                <a:cs typeface="Open Sans" panose="020B0606030504020204" pitchFamily="34" charset="0"/>
              </a:rPr>
              <a:t>.</a:t>
            </a:r>
          </a:p>
          <a:p>
            <a:pPr lvl="0"/>
            <a:r>
              <a:rPr lang="en-PH" dirty="0">
                <a:latin typeface="Open Sans" panose="020B0606030504020204" pitchFamily="34" charset="0"/>
                <a:ea typeface="Open Sans" panose="020B0606030504020204" pitchFamily="34" charset="0"/>
                <a:cs typeface="Open Sans" panose="020B0606030504020204" pitchFamily="34" charset="0"/>
              </a:rPr>
              <a:t>Medicare enrollment is required </a:t>
            </a:r>
            <a:r>
              <a:rPr lang="en-PH" b="1" dirty="0">
                <a:latin typeface="Open Sans" panose="020B0606030504020204" pitchFamily="34" charset="0"/>
                <a:ea typeface="Open Sans" panose="020B0606030504020204" pitchFamily="34" charset="0"/>
                <a:cs typeface="Open Sans" panose="020B0606030504020204" pitchFamily="34" charset="0"/>
              </a:rPr>
              <a:t>even though Medicare cannot be used outside the United States</a:t>
            </a:r>
            <a:r>
              <a:rPr lang="en-PH" dirty="0">
                <a:latin typeface="Open Sans" panose="020B0606030504020204" pitchFamily="34" charset="0"/>
                <a:ea typeface="Open Sans" panose="020B0606030504020204" pitchFamily="34" charset="0"/>
                <a:cs typeface="Open Sans" panose="020B0606030504020204" pitchFamily="34" charset="0"/>
              </a:rPr>
              <a:t>.</a:t>
            </a:r>
          </a:p>
          <a:p>
            <a:pPr lvl="0"/>
            <a:r>
              <a:rPr lang="en-PH" dirty="0">
                <a:latin typeface="Open Sans" panose="020B0606030504020204" pitchFamily="34" charset="0"/>
                <a:ea typeface="Open Sans" panose="020B0606030504020204" pitchFamily="34" charset="0"/>
                <a:cs typeface="Open Sans" panose="020B0606030504020204" pitchFamily="34" charset="0"/>
              </a:rPr>
              <a:t>Medicare Part B enrollment ensures continued TRICARE coverage.</a:t>
            </a:r>
          </a:p>
          <a:p>
            <a:pPr marL="0" indent="0">
              <a:buNone/>
            </a:pPr>
            <a:r>
              <a:rPr lang="en-PH" b="1" dirty="0">
                <a:latin typeface="Open Sans" panose="020B0606030504020204" pitchFamily="34" charset="0"/>
                <a:ea typeface="Open Sans" panose="020B0606030504020204" pitchFamily="34" charset="0"/>
                <a:cs typeface="Open Sans" panose="020B0606030504020204" pitchFamily="34" charset="0"/>
              </a:rPr>
              <a:t>Why Enrollment Matters</a:t>
            </a:r>
          </a:p>
          <a:p>
            <a:pPr lvl="0"/>
            <a:r>
              <a:rPr lang="en-PH" dirty="0">
                <a:latin typeface="Open Sans" panose="020B0606030504020204" pitchFamily="34" charset="0"/>
                <a:ea typeface="Open Sans" panose="020B0606030504020204" pitchFamily="34" charset="0"/>
                <a:cs typeface="Open Sans" panose="020B0606030504020204" pitchFamily="34" charset="0"/>
              </a:rPr>
              <a:t>Some veterans choose not to enroll in Medicare because they have other insurance.</a:t>
            </a:r>
          </a:p>
          <a:p>
            <a:pPr lvl="0"/>
            <a:r>
              <a:rPr lang="en-PH" dirty="0">
                <a:latin typeface="Open Sans" panose="020B0606030504020204" pitchFamily="34" charset="0"/>
                <a:ea typeface="Open Sans" panose="020B0606030504020204" pitchFamily="34" charset="0"/>
                <a:cs typeface="Open Sans" panose="020B0606030504020204" pitchFamily="34" charset="0"/>
              </a:rPr>
              <a:t>Opting out of Medicare Part B can result in </a:t>
            </a:r>
            <a:r>
              <a:rPr lang="en-PH" b="1" dirty="0">
                <a:latin typeface="Open Sans" panose="020B0606030504020204" pitchFamily="34" charset="0"/>
                <a:ea typeface="Open Sans" panose="020B0606030504020204" pitchFamily="34" charset="0"/>
                <a:cs typeface="Open Sans" panose="020B0606030504020204" pitchFamily="34" charset="0"/>
              </a:rPr>
              <a:t>loss of TRICARE benefits</a:t>
            </a:r>
            <a:r>
              <a:rPr lang="en-PH" dirty="0">
                <a:latin typeface="Open Sans" panose="020B0606030504020204" pitchFamily="34" charset="0"/>
                <a:ea typeface="Open Sans" panose="020B0606030504020204" pitchFamily="34" charset="0"/>
                <a:cs typeface="Open Sans" panose="020B0606030504020204" pitchFamily="34" charset="0"/>
              </a:rPr>
              <a:t>.</a:t>
            </a:r>
          </a:p>
          <a:p>
            <a:pPr lvl="0"/>
            <a:r>
              <a:rPr lang="en-PH" dirty="0">
                <a:latin typeface="Open Sans" panose="020B0606030504020204" pitchFamily="34" charset="0"/>
                <a:ea typeface="Open Sans" panose="020B0606030504020204" pitchFamily="34" charset="0"/>
                <a:cs typeface="Open Sans" panose="020B0606030504020204" pitchFamily="34" charset="0"/>
              </a:rPr>
              <a:t>Many who decline Medicare to save money later </a:t>
            </a:r>
            <a:r>
              <a:rPr lang="en-PH" b="1" dirty="0">
                <a:latin typeface="Open Sans" panose="020B0606030504020204" pitchFamily="34" charset="0"/>
                <a:ea typeface="Open Sans" panose="020B0606030504020204" pitchFamily="34" charset="0"/>
                <a:cs typeface="Open Sans" panose="020B0606030504020204" pitchFamily="34" charset="0"/>
              </a:rPr>
              <a:t>regret the decision</a:t>
            </a:r>
            <a:r>
              <a:rPr lang="en-PH" dirty="0">
                <a:latin typeface="Open Sans" panose="020B0606030504020204" pitchFamily="34" charset="0"/>
                <a:ea typeface="Open Sans" panose="020B0606030504020204" pitchFamily="34" charset="0"/>
                <a:cs typeface="Open Sans" panose="020B0606030504020204" pitchFamily="34" charset="0"/>
              </a:rPr>
              <a:t> when a life‑changing event occurs and they cannot access TRICARE.</a:t>
            </a:r>
          </a:p>
        </p:txBody>
      </p:sp>
    </p:spTree>
    <p:extLst>
      <p:ext uri="{BB962C8B-B14F-4D97-AF65-F5344CB8AC3E}">
        <p14:creationId xmlns:p14="http://schemas.microsoft.com/office/powerpoint/2010/main" val="3081500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B5768-C972-ADE3-093C-E0754791FE0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01FDD8B-7026-81CB-092E-848958DF281C}"/>
              </a:ext>
            </a:extLst>
          </p:cNvPr>
          <p:cNvSpPr txBox="1"/>
          <p:nvPr/>
        </p:nvSpPr>
        <p:spPr>
          <a:xfrm>
            <a:off x="127820" y="648073"/>
            <a:ext cx="11936362"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You can apply for TRICARE outside of the open enrollment period if you experience a </a:t>
            </a:r>
            <a:r>
              <a:rPr lang="en-US" sz="2000" b="1" dirty="0">
                <a:latin typeface="Open Sans" panose="020B0606030504020204" pitchFamily="34" charset="0"/>
                <a:ea typeface="Open Sans" panose="020B0606030504020204" pitchFamily="34" charset="0"/>
                <a:cs typeface="Open Sans" panose="020B0606030504020204" pitchFamily="34" charset="0"/>
              </a:rPr>
              <a:t>Qualifying Life Event (QLE)</a:t>
            </a:r>
            <a:r>
              <a:rPr lang="en-US" sz="2000" dirty="0">
                <a:latin typeface="Open Sans" panose="020B0606030504020204" pitchFamily="34" charset="0"/>
                <a:ea typeface="Open Sans" panose="020B0606030504020204" pitchFamily="34" charset="0"/>
                <a:cs typeface="Open Sans" panose="020B0606030504020204" pitchFamily="34" charset="0"/>
              </a:rPr>
              <a:t>. These events allow you to enroll in or change your TRICARE plan. Some known exceptions include:</a:t>
            </a:r>
          </a:p>
          <a:p>
            <a:pPr>
              <a:buFont typeface="Arial" panose="020B0604020202020204" pitchFamily="34" charset="0"/>
              <a:buChar char="•"/>
            </a:pPr>
            <a:r>
              <a:rPr lang="en-US" sz="2000" b="1" dirty="0">
                <a:latin typeface="Open Sans" panose="020B0606030504020204" pitchFamily="34" charset="0"/>
                <a:ea typeface="Open Sans" panose="020B0606030504020204" pitchFamily="34" charset="0"/>
                <a:cs typeface="Open Sans" panose="020B0606030504020204" pitchFamily="34" charset="0"/>
              </a:rPr>
              <a:t>Military Changes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742950" lvl="1"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Activating or deactivating from active duty</a:t>
            </a:r>
          </a:p>
          <a:p>
            <a:pPr marL="742950" lvl="1"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Retiring from active duty</a:t>
            </a:r>
          </a:p>
          <a:p>
            <a:pPr marL="742950" lvl="1"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Separating from the military</a:t>
            </a:r>
          </a:p>
          <a:p>
            <a:pPr marL="742950" lvl="1"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Receiving a change in military orders</a:t>
            </a:r>
          </a:p>
          <a:p>
            <a:pPr>
              <a:buFont typeface="Arial" panose="020B0604020202020204" pitchFamily="34" charset="0"/>
              <a:buChar char="•"/>
            </a:pPr>
            <a:r>
              <a:rPr lang="en-US" sz="2000" b="1" dirty="0">
                <a:latin typeface="Open Sans" panose="020B0606030504020204" pitchFamily="34" charset="0"/>
                <a:ea typeface="Open Sans" panose="020B0606030504020204" pitchFamily="34" charset="0"/>
                <a:cs typeface="Open Sans" panose="020B0606030504020204" pitchFamily="34" charset="0"/>
              </a:rPr>
              <a:t>Family Changes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742950" lvl="1"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Marriage or divorce</a:t>
            </a:r>
          </a:p>
          <a:p>
            <a:pPr marL="742950" lvl="1"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Birth or adoption of a child</a:t>
            </a:r>
          </a:p>
          <a:p>
            <a:pPr marL="742950" lvl="1"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Death of a sponsor or family member</a:t>
            </a:r>
          </a:p>
          <a:p>
            <a:pPr marL="742950" lvl="1"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Loss or gain of other health insurance</a:t>
            </a:r>
          </a:p>
          <a:p>
            <a:pPr>
              <a:buFont typeface="Arial" panose="020B0604020202020204" pitchFamily="34" charset="0"/>
              <a:buChar char="•"/>
            </a:pPr>
            <a:r>
              <a:rPr lang="en-US" sz="2000" b="1" dirty="0">
                <a:latin typeface="Open Sans" panose="020B0606030504020204" pitchFamily="34" charset="0"/>
                <a:ea typeface="Open Sans" panose="020B0606030504020204" pitchFamily="34" charset="0"/>
                <a:cs typeface="Open Sans" panose="020B0606030504020204" pitchFamily="34" charset="0"/>
              </a:rPr>
              <a:t>Government-Directed Changes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Moving to a new location</a:t>
            </a:r>
          </a:p>
          <a:p>
            <a:pPr marL="342900" indent="-3429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Becoming eligible for Medicare</a:t>
            </a:r>
          </a:p>
          <a:p>
            <a:pPr>
              <a:buFont typeface="Arial" panose="020B0604020202020204" pitchFamily="34" charset="0"/>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endParaRPr lang="en-US" dirty="0"/>
          </a:p>
        </p:txBody>
      </p:sp>
      <p:sp>
        <p:nvSpPr>
          <p:cNvPr id="5" name="Title 1">
            <a:extLst>
              <a:ext uri="{FF2B5EF4-FFF2-40B4-BE49-F238E27FC236}">
                <a16:creationId xmlns:a16="http://schemas.microsoft.com/office/drawing/2014/main" id="{7C971A02-918E-966E-1B35-3A71EDC2A8D8}"/>
              </a:ext>
            </a:extLst>
          </p:cNvPr>
          <p:cNvSpPr txBox="1">
            <a:spLocks/>
          </p:cNvSpPr>
          <p:nvPr/>
        </p:nvSpPr>
        <p:spPr>
          <a:xfrm>
            <a:off x="838200" y="-9298"/>
            <a:ext cx="10515600" cy="1325563"/>
          </a:xfrm>
          <a:prstGeom prst="rect">
            <a:avLst/>
          </a:prstGeom>
        </p:spPr>
        <p:txBody>
          <a:bodyPr lIns="91440" tIns="45720" rIns="91440" bIns="45720" anchor="t">
            <a:normAutofit fontScale="97500"/>
          </a:bodyPr>
          <a:lst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a:lstStyle>
          <a:p>
            <a:pPr algn="ctr">
              <a:lnSpc>
                <a:spcPct val="110000"/>
              </a:lnSpc>
              <a:spcBef>
                <a:spcPts val="1000"/>
              </a:spcBef>
            </a:pPr>
            <a:r>
              <a:rPr lang="en-US" sz="4000" b="1" dirty="0">
                <a:solidFill>
                  <a:srgbClr val="FF0000"/>
                </a:solidFill>
                <a:latin typeface="Open Sans"/>
                <a:ea typeface="Open Sans"/>
                <a:cs typeface="Open Sans"/>
              </a:rPr>
              <a:t>TRICARE</a:t>
            </a:r>
            <a:r>
              <a:rPr lang="en-US" sz="4000" b="1" baseline="30000" dirty="0">
                <a:solidFill>
                  <a:srgbClr val="FF0000"/>
                </a:solidFill>
                <a:latin typeface="Open Sans"/>
                <a:ea typeface="Open Sans"/>
                <a:cs typeface="Open Sans"/>
              </a:rPr>
              <a:t>®</a:t>
            </a:r>
            <a:r>
              <a:rPr lang="en-US" sz="4000" b="1" dirty="0">
                <a:solidFill>
                  <a:srgbClr val="FF0000"/>
                </a:solidFill>
                <a:latin typeface="Open Sans"/>
                <a:ea typeface="Open Sans"/>
                <a:cs typeface="Open Sans"/>
              </a:rPr>
              <a:t> </a:t>
            </a:r>
            <a:r>
              <a:rPr lang="en-US" sz="4100" b="1" dirty="0">
                <a:solidFill>
                  <a:srgbClr val="FF0000"/>
                </a:solidFill>
                <a:latin typeface="Open Sans"/>
                <a:ea typeface="Open Sans"/>
                <a:cs typeface="Arial"/>
              </a:rPr>
              <a:t> - </a:t>
            </a:r>
            <a:r>
              <a:rPr lang="en-US" sz="41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Qualifying Life Event (QLE)</a:t>
            </a:r>
            <a:endParaRPr lang="en-US" sz="4100" b="1" dirty="0">
              <a:solidFill>
                <a:srgbClr val="FF0000"/>
              </a:solidFill>
              <a:latin typeface="Open Sans"/>
              <a:ea typeface="Open Sans"/>
              <a:cs typeface="Arial"/>
            </a:endParaRPr>
          </a:p>
        </p:txBody>
      </p:sp>
      <p:sp>
        <p:nvSpPr>
          <p:cNvPr id="3" name="Rectangle 6">
            <a:extLst>
              <a:ext uri="{FF2B5EF4-FFF2-40B4-BE49-F238E27FC236}">
                <a16:creationId xmlns:a16="http://schemas.microsoft.com/office/drawing/2014/main" id="{71B126B5-F4D4-F128-5238-55B2873910AE}"/>
              </a:ext>
            </a:extLst>
          </p:cNvPr>
          <p:cNvSpPr>
            <a:spLocks noChangeArrowheads="1"/>
          </p:cNvSpPr>
          <p:nvPr/>
        </p:nvSpPr>
        <p:spPr bwMode="auto">
          <a:xfrm rot="10800000" flipV="1">
            <a:off x="127818" y="5609762"/>
            <a:ext cx="1063850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Changes in TRICARE program eligibility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If you experience a QLE, you typically have </a:t>
            </a:r>
            <a:r>
              <a:rPr kumimoji="0" lang="en-US" alt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90 days</a:t>
            </a: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from the date of the event to make changes to your TRICARE coverage.  </a:t>
            </a:r>
          </a:p>
        </p:txBody>
      </p:sp>
    </p:spTree>
    <p:extLst>
      <p:ext uri="{BB962C8B-B14F-4D97-AF65-F5344CB8AC3E}">
        <p14:creationId xmlns:p14="http://schemas.microsoft.com/office/powerpoint/2010/main" val="3709995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86E98-1381-EA4E-EC1B-5B8630A09364}"/>
              </a:ext>
            </a:extLst>
          </p:cNvPr>
          <p:cNvSpPr>
            <a:spLocks noGrp="1"/>
          </p:cNvSpPr>
          <p:nvPr>
            <p:ph type="title"/>
          </p:nvPr>
        </p:nvSpPr>
        <p:spPr>
          <a:xfrm>
            <a:off x="838200" y="-173718"/>
            <a:ext cx="10515600" cy="1325563"/>
          </a:xfrm>
        </p:spPr>
        <p:txBody>
          <a:bodyPr>
            <a:normAutofit/>
          </a:bodyPr>
          <a:lstStyle/>
          <a:p>
            <a:pPr algn="ctr"/>
            <a:r>
              <a:rPr lang="en-US" sz="4000" b="1" dirty="0">
                <a:solidFill>
                  <a:srgbClr val="FF0000"/>
                </a:solidFill>
                <a:latin typeface="Open Sans"/>
                <a:ea typeface="Open Sans"/>
                <a:cs typeface="Open Sans"/>
              </a:rPr>
              <a:t>Claim Form to file for TRICARE</a:t>
            </a:r>
            <a:r>
              <a:rPr lang="en-US" sz="4000" b="1" baseline="30000" dirty="0">
                <a:solidFill>
                  <a:srgbClr val="FF0000"/>
                </a:solidFill>
                <a:latin typeface="Open Sans"/>
                <a:ea typeface="Open Sans"/>
                <a:cs typeface="Open Sans"/>
              </a:rPr>
              <a:t>®</a:t>
            </a:r>
            <a:r>
              <a:rPr lang="en-US" sz="4000" b="1" dirty="0">
                <a:solidFill>
                  <a:srgbClr val="FF0000"/>
                </a:solidFill>
                <a:latin typeface="Open Sans"/>
                <a:ea typeface="Open Sans"/>
                <a:cs typeface="Open Sans"/>
              </a:rPr>
              <a:t> </a:t>
            </a:r>
          </a:p>
        </p:txBody>
      </p:sp>
      <p:sp>
        <p:nvSpPr>
          <p:cNvPr id="3" name="Content Placeholder 2">
            <a:extLst>
              <a:ext uri="{FF2B5EF4-FFF2-40B4-BE49-F238E27FC236}">
                <a16:creationId xmlns:a16="http://schemas.microsoft.com/office/drawing/2014/main" id="{8C0332E1-8BE7-0F35-C4BF-E739946F36DC}"/>
              </a:ext>
            </a:extLst>
          </p:cNvPr>
          <p:cNvSpPr>
            <a:spLocks noGrp="1"/>
          </p:cNvSpPr>
          <p:nvPr>
            <p:ph idx="1"/>
          </p:nvPr>
        </p:nvSpPr>
        <p:spPr>
          <a:xfrm>
            <a:off x="206829" y="794657"/>
            <a:ext cx="11461448" cy="6041118"/>
          </a:xfrm>
        </p:spPr>
        <p:txBody>
          <a:bodyPr vert="horz" lIns="91440" tIns="45720" rIns="91440" bIns="45720" rtlCol="0" anchor="t">
            <a:normAutofit fontScale="47500" lnSpcReduction="20000"/>
          </a:bodyPr>
          <a:lstStyle/>
          <a:p>
            <a:pPr marL="0" indent="0">
              <a:buNone/>
            </a:pPr>
            <a:r>
              <a:rPr lang="en-PH" sz="3800" b="1" dirty="0">
                <a:latin typeface="Open Sans" panose="020B0606030504020204" pitchFamily="34" charset="0"/>
                <a:ea typeface="Open Sans" panose="020B0606030504020204" pitchFamily="34" charset="0"/>
                <a:cs typeface="Open Sans" panose="020B0606030504020204" pitchFamily="34" charset="0"/>
              </a:rPr>
              <a:t>DD Form 2642 – Patient’s Request for Medical Payment</a:t>
            </a:r>
          </a:p>
          <a:p>
            <a:pPr marL="0" indent="0">
              <a:buNone/>
            </a:pPr>
            <a:r>
              <a:rPr lang="en-PH" sz="2900" b="1" dirty="0">
                <a:latin typeface="Open Sans" panose="020B0606030504020204" pitchFamily="34" charset="0"/>
                <a:ea typeface="Open Sans" panose="020B0606030504020204" pitchFamily="34" charset="0"/>
                <a:cs typeface="Open Sans" panose="020B0606030504020204" pitchFamily="34" charset="0"/>
              </a:rPr>
              <a:t>Required Information:</a:t>
            </a:r>
            <a:endParaRPr lang="en-PH" sz="2900" dirty="0">
              <a:latin typeface="Open Sans" panose="020B0606030504020204" pitchFamily="34" charset="0"/>
              <a:ea typeface="Open Sans" panose="020B0606030504020204" pitchFamily="34" charset="0"/>
              <a:cs typeface="Open Sans" panose="020B0606030504020204" pitchFamily="34" charset="0"/>
            </a:endParaRPr>
          </a:p>
          <a:p>
            <a:pPr lvl="0"/>
            <a:r>
              <a:rPr lang="en-PH" sz="2900" b="1" dirty="0">
                <a:latin typeface="Open Sans" panose="020B0606030504020204" pitchFamily="34" charset="0"/>
                <a:ea typeface="Open Sans" panose="020B0606030504020204" pitchFamily="34" charset="0"/>
                <a:cs typeface="Open Sans" panose="020B0606030504020204" pitchFamily="34" charset="0"/>
              </a:rPr>
              <a:t>Patient Information</a:t>
            </a:r>
            <a:endParaRPr lang="en-PH" sz="2900" dirty="0">
              <a:latin typeface="Open Sans" panose="020B0606030504020204" pitchFamily="34" charset="0"/>
              <a:ea typeface="Open Sans" panose="020B0606030504020204" pitchFamily="34" charset="0"/>
              <a:cs typeface="Open Sans" panose="020B0606030504020204" pitchFamily="34" charset="0"/>
            </a:endParaRPr>
          </a:p>
          <a:p>
            <a:pPr lvl="1"/>
            <a:r>
              <a:rPr lang="en-PH" sz="2900" dirty="0">
                <a:latin typeface="Open Sans" panose="020B0606030504020204" pitchFamily="34" charset="0"/>
                <a:ea typeface="Open Sans" panose="020B0606030504020204" pitchFamily="34" charset="0"/>
                <a:cs typeface="Open Sans" panose="020B0606030504020204" pitchFamily="34" charset="0"/>
              </a:rPr>
              <a:t>Full name</a:t>
            </a:r>
          </a:p>
          <a:p>
            <a:pPr lvl="1"/>
            <a:r>
              <a:rPr lang="en-PH" sz="2900" dirty="0">
                <a:latin typeface="Open Sans" panose="020B0606030504020204" pitchFamily="34" charset="0"/>
                <a:ea typeface="Open Sans" panose="020B0606030504020204" pitchFamily="34" charset="0"/>
                <a:cs typeface="Open Sans" panose="020B0606030504020204" pitchFamily="34" charset="0"/>
              </a:rPr>
              <a:t>Address</a:t>
            </a:r>
          </a:p>
          <a:p>
            <a:pPr lvl="1"/>
            <a:r>
              <a:rPr lang="en-PH" sz="2900" dirty="0">
                <a:latin typeface="Open Sans" panose="020B0606030504020204" pitchFamily="34" charset="0"/>
                <a:ea typeface="Open Sans" panose="020B0606030504020204" pitchFamily="34" charset="0"/>
                <a:cs typeface="Open Sans" panose="020B0606030504020204" pitchFamily="34" charset="0"/>
              </a:rPr>
              <a:t>Contact details</a:t>
            </a:r>
          </a:p>
          <a:p>
            <a:pPr lvl="0"/>
            <a:r>
              <a:rPr lang="en-PH" sz="2900" b="1" dirty="0">
                <a:latin typeface="Open Sans" panose="020B0606030504020204" pitchFamily="34" charset="0"/>
                <a:ea typeface="Open Sans" panose="020B0606030504020204" pitchFamily="34" charset="0"/>
                <a:cs typeface="Open Sans" panose="020B0606030504020204" pitchFamily="34" charset="0"/>
              </a:rPr>
              <a:t>Sponsor Information</a:t>
            </a:r>
            <a:endParaRPr lang="en-PH" sz="2900" dirty="0">
              <a:latin typeface="Open Sans" panose="020B0606030504020204" pitchFamily="34" charset="0"/>
              <a:ea typeface="Open Sans" panose="020B0606030504020204" pitchFamily="34" charset="0"/>
              <a:cs typeface="Open Sans" panose="020B0606030504020204" pitchFamily="34" charset="0"/>
            </a:endParaRPr>
          </a:p>
          <a:p>
            <a:pPr lvl="1"/>
            <a:r>
              <a:rPr lang="en-PH" sz="2900" dirty="0">
                <a:latin typeface="Open Sans" panose="020B0606030504020204" pitchFamily="34" charset="0"/>
                <a:ea typeface="Open Sans" panose="020B0606030504020204" pitchFamily="34" charset="0"/>
                <a:cs typeface="Open Sans" panose="020B0606030504020204" pitchFamily="34" charset="0"/>
              </a:rPr>
              <a:t>Sponsor’s </a:t>
            </a:r>
            <a:r>
              <a:rPr lang="en-PH" sz="2900" b="1" dirty="0">
                <a:latin typeface="Open Sans" panose="020B0606030504020204" pitchFamily="34" charset="0"/>
                <a:ea typeface="Open Sans" panose="020B0606030504020204" pitchFamily="34" charset="0"/>
                <a:cs typeface="Open Sans" panose="020B0606030504020204" pitchFamily="34" charset="0"/>
              </a:rPr>
              <a:t>Social Security Number (SSN)</a:t>
            </a:r>
            <a:r>
              <a:rPr lang="en-PH" sz="2900" dirty="0">
                <a:latin typeface="Open Sans" panose="020B0606030504020204" pitchFamily="34" charset="0"/>
                <a:ea typeface="Open Sans" panose="020B0606030504020204" pitchFamily="34" charset="0"/>
                <a:cs typeface="Open Sans" panose="020B0606030504020204" pitchFamily="34" charset="0"/>
              </a:rPr>
              <a:t> or</a:t>
            </a:r>
          </a:p>
          <a:p>
            <a:pPr lvl="1"/>
            <a:r>
              <a:rPr lang="en-PH" sz="2900" b="1" dirty="0">
                <a:latin typeface="Open Sans" panose="020B0606030504020204" pitchFamily="34" charset="0"/>
                <a:ea typeface="Open Sans" panose="020B0606030504020204" pitchFamily="34" charset="0"/>
                <a:cs typeface="Open Sans" panose="020B0606030504020204" pitchFamily="34" charset="0"/>
              </a:rPr>
              <a:t>Department of Defense Benefits Number (DBN)</a:t>
            </a:r>
            <a:endParaRPr lang="en-PH" sz="2900" dirty="0">
              <a:latin typeface="Open Sans" panose="020B0606030504020204" pitchFamily="34" charset="0"/>
              <a:ea typeface="Open Sans" panose="020B0606030504020204" pitchFamily="34" charset="0"/>
              <a:cs typeface="Open Sans" panose="020B0606030504020204" pitchFamily="34" charset="0"/>
            </a:endParaRPr>
          </a:p>
          <a:p>
            <a:pPr lvl="0"/>
            <a:r>
              <a:rPr lang="en-PH" sz="2900" b="1" dirty="0">
                <a:latin typeface="Open Sans" panose="020B0606030504020204" pitchFamily="34" charset="0"/>
                <a:ea typeface="Open Sans" panose="020B0606030504020204" pitchFamily="34" charset="0"/>
                <a:cs typeface="Open Sans" panose="020B0606030504020204" pitchFamily="34" charset="0"/>
              </a:rPr>
              <a:t>Other Health Insurance (OHI)</a:t>
            </a:r>
            <a:endParaRPr lang="en-PH" sz="2900" dirty="0">
              <a:latin typeface="Open Sans" panose="020B0606030504020204" pitchFamily="34" charset="0"/>
              <a:ea typeface="Open Sans" panose="020B0606030504020204" pitchFamily="34" charset="0"/>
              <a:cs typeface="Open Sans" panose="020B0606030504020204" pitchFamily="34" charset="0"/>
            </a:endParaRPr>
          </a:p>
          <a:p>
            <a:pPr lvl="1"/>
            <a:r>
              <a:rPr lang="en-PH" sz="2900" dirty="0">
                <a:latin typeface="Open Sans" panose="020B0606030504020204" pitchFamily="34" charset="0"/>
                <a:ea typeface="Open Sans" panose="020B0606030504020204" pitchFamily="34" charset="0"/>
                <a:cs typeface="Open Sans" panose="020B0606030504020204" pitchFamily="34" charset="0"/>
              </a:rPr>
              <a:t>Details of any additional health insurance coverage</a:t>
            </a:r>
          </a:p>
          <a:p>
            <a:pPr lvl="0"/>
            <a:r>
              <a:rPr lang="en-PH" sz="2900" b="1" dirty="0">
                <a:latin typeface="Open Sans" panose="020B0606030504020204" pitchFamily="34" charset="0"/>
                <a:ea typeface="Open Sans" panose="020B0606030504020204" pitchFamily="34" charset="0"/>
                <a:cs typeface="Open Sans" panose="020B0606030504020204" pitchFamily="34" charset="0"/>
              </a:rPr>
              <a:t>Diagnosis &amp; Treatment Details</a:t>
            </a:r>
            <a:endParaRPr lang="en-PH" sz="2900" dirty="0">
              <a:latin typeface="Open Sans" panose="020B0606030504020204" pitchFamily="34" charset="0"/>
              <a:ea typeface="Open Sans" panose="020B0606030504020204" pitchFamily="34" charset="0"/>
              <a:cs typeface="Open Sans" panose="020B0606030504020204" pitchFamily="34" charset="0"/>
            </a:endParaRPr>
          </a:p>
          <a:p>
            <a:pPr lvl="1"/>
            <a:r>
              <a:rPr lang="en-PH" sz="2900" dirty="0">
                <a:latin typeface="Open Sans" panose="020B0606030504020204" pitchFamily="34" charset="0"/>
                <a:ea typeface="Open Sans" panose="020B0606030504020204" pitchFamily="34" charset="0"/>
                <a:cs typeface="Open Sans" panose="020B0606030504020204" pitchFamily="34" charset="0"/>
              </a:rPr>
              <a:t>Diagnosis codes</a:t>
            </a:r>
          </a:p>
          <a:p>
            <a:pPr lvl="1"/>
            <a:r>
              <a:rPr lang="en-PH" sz="2900" dirty="0">
                <a:latin typeface="Open Sans" panose="020B0606030504020204" pitchFamily="34" charset="0"/>
                <a:ea typeface="Open Sans" panose="020B0606030504020204" pitchFamily="34" charset="0"/>
                <a:cs typeface="Open Sans" panose="020B0606030504020204" pitchFamily="34" charset="0"/>
              </a:rPr>
              <a:t>Dates of service</a:t>
            </a:r>
          </a:p>
          <a:p>
            <a:pPr lvl="1"/>
            <a:r>
              <a:rPr lang="en-PH" sz="2900" dirty="0">
                <a:latin typeface="Open Sans" panose="020B0606030504020204" pitchFamily="34" charset="0"/>
                <a:ea typeface="Open Sans" panose="020B0606030504020204" pitchFamily="34" charset="0"/>
                <a:cs typeface="Open Sans" panose="020B0606030504020204" pitchFamily="34" charset="0"/>
              </a:rPr>
              <a:t>Description of medical services received</a:t>
            </a:r>
          </a:p>
          <a:p>
            <a:pPr lvl="0"/>
            <a:r>
              <a:rPr lang="en-PH" sz="2900" b="1" dirty="0">
                <a:latin typeface="Open Sans" panose="020B0606030504020204" pitchFamily="34" charset="0"/>
                <a:ea typeface="Open Sans" panose="020B0606030504020204" pitchFamily="34" charset="0"/>
                <a:cs typeface="Open Sans" panose="020B0606030504020204" pitchFamily="34" charset="0"/>
              </a:rPr>
              <a:t>Provider Information</a:t>
            </a:r>
            <a:endParaRPr lang="en-PH" sz="2900" dirty="0">
              <a:latin typeface="Open Sans" panose="020B0606030504020204" pitchFamily="34" charset="0"/>
              <a:ea typeface="Open Sans" panose="020B0606030504020204" pitchFamily="34" charset="0"/>
              <a:cs typeface="Open Sans" panose="020B0606030504020204" pitchFamily="34" charset="0"/>
            </a:endParaRPr>
          </a:p>
          <a:p>
            <a:pPr lvl="1"/>
            <a:r>
              <a:rPr lang="en-PH" sz="2900" dirty="0">
                <a:latin typeface="Open Sans" panose="020B0606030504020204" pitchFamily="34" charset="0"/>
                <a:ea typeface="Open Sans" panose="020B0606030504020204" pitchFamily="34" charset="0"/>
                <a:cs typeface="Open Sans" panose="020B0606030504020204" pitchFamily="34" charset="0"/>
              </a:rPr>
              <a:t>Provider’s name</a:t>
            </a:r>
          </a:p>
          <a:p>
            <a:pPr lvl="1"/>
            <a:r>
              <a:rPr lang="en-PH" sz="2900" dirty="0">
                <a:latin typeface="Open Sans" panose="020B0606030504020204" pitchFamily="34" charset="0"/>
                <a:ea typeface="Open Sans" panose="020B0606030504020204" pitchFamily="34" charset="0"/>
                <a:cs typeface="Open Sans" panose="020B0606030504020204" pitchFamily="34" charset="0"/>
              </a:rPr>
              <a:t>Address</a:t>
            </a:r>
          </a:p>
          <a:p>
            <a:pPr lvl="1"/>
            <a:r>
              <a:rPr lang="en-PH" sz="2900" dirty="0">
                <a:latin typeface="Open Sans" panose="020B0606030504020204" pitchFamily="34" charset="0"/>
                <a:ea typeface="Open Sans" panose="020B0606030504020204" pitchFamily="34" charset="0"/>
                <a:cs typeface="Open Sans" panose="020B0606030504020204" pitchFamily="34" charset="0"/>
              </a:rPr>
              <a:t>Contact details</a:t>
            </a:r>
          </a:p>
          <a:p>
            <a:pPr lvl="0"/>
            <a:r>
              <a:rPr lang="en-PH" sz="2900" b="1" dirty="0">
                <a:latin typeface="Open Sans" panose="020B0606030504020204" pitchFamily="34" charset="0"/>
                <a:ea typeface="Open Sans" panose="020B0606030504020204" pitchFamily="34" charset="0"/>
                <a:cs typeface="Open Sans" panose="020B0606030504020204" pitchFamily="34" charset="0"/>
              </a:rPr>
              <a:t>Signature Requirement</a:t>
            </a:r>
            <a:endParaRPr lang="en-PH" sz="2900" dirty="0">
              <a:latin typeface="Open Sans" panose="020B0606030504020204" pitchFamily="34" charset="0"/>
              <a:ea typeface="Open Sans" panose="020B0606030504020204" pitchFamily="34" charset="0"/>
              <a:cs typeface="Open Sans" panose="020B0606030504020204" pitchFamily="34" charset="0"/>
            </a:endParaRPr>
          </a:p>
          <a:p>
            <a:pPr lvl="1"/>
            <a:r>
              <a:rPr lang="en-PH" sz="2900" dirty="0">
                <a:latin typeface="Open Sans" panose="020B0606030504020204" pitchFamily="34" charset="0"/>
                <a:ea typeface="Open Sans" panose="020B0606030504020204" pitchFamily="34" charset="0"/>
                <a:cs typeface="Open Sans" panose="020B0606030504020204" pitchFamily="34" charset="0"/>
              </a:rPr>
              <a:t>Must be signed by the </a:t>
            </a:r>
            <a:r>
              <a:rPr lang="en-PH" sz="2900" b="1" dirty="0">
                <a:latin typeface="Open Sans" panose="020B0606030504020204" pitchFamily="34" charset="0"/>
                <a:ea typeface="Open Sans" panose="020B0606030504020204" pitchFamily="34" charset="0"/>
                <a:cs typeface="Open Sans" panose="020B0606030504020204" pitchFamily="34" charset="0"/>
              </a:rPr>
              <a:t>patient</a:t>
            </a:r>
            <a:r>
              <a:rPr lang="en-PH" sz="2900" dirty="0">
                <a:latin typeface="Open Sans" panose="020B0606030504020204" pitchFamily="34" charset="0"/>
                <a:ea typeface="Open Sans" panose="020B0606030504020204" pitchFamily="34" charset="0"/>
                <a:cs typeface="Open Sans" panose="020B0606030504020204" pitchFamily="34" charset="0"/>
              </a:rPr>
              <a:t> or an </a:t>
            </a:r>
            <a:r>
              <a:rPr lang="en-PH" sz="2900" b="1" dirty="0">
                <a:latin typeface="Open Sans" panose="020B0606030504020204" pitchFamily="34" charset="0"/>
                <a:ea typeface="Open Sans" panose="020B0606030504020204" pitchFamily="34" charset="0"/>
                <a:cs typeface="Open Sans" panose="020B0606030504020204" pitchFamily="34" charset="0"/>
              </a:rPr>
              <a:t>authorized representative</a:t>
            </a:r>
            <a:endParaRPr lang="en-PH" sz="290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2680987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3EE52-4913-F822-3207-F29984C930AF}"/>
              </a:ext>
            </a:extLst>
          </p:cNvPr>
          <p:cNvSpPr>
            <a:spLocks noGrp="1"/>
          </p:cNvSpPr>
          <p:nvPr>
            <p:ph type="title"/>
          </p:nvPr>
        </p:nvSpPr>
        <p:spPr>
          <a:xfrm>
            <a:off x="838200" y="22225"/>
            <a:ext cx="10515600" cy="1325563"/>
          </a:xfrm>
        </p:spPr>
        <p:txBody>
          <a:bodyPr>
            <a:normAutofit/>
          </a:bodyPr>
          <a:lstStyle/>
          <a:p>
            <a:pPr algn="ctr"/>
            <a:r>
              <a:rPr lang="en-US" sz="4000" b="1" dirty="0">
                <a:solidFill>
                  <a:srgbClr val="FF0000"/>
                </a:solidFill>
                <a:latin typeface="Open Sans"/>
                <a:ea typeface="Open Sans"/>
                <a:cs typeface="Open Sans"/>
              </a:rPr>
              <a:t>Filing an FMP/TRICARE</a:t>
            </a:r>
            <a:r>
              <a:rPr lang="en-US" sz="4000" b="1" baseline="30000" dirty="0">
                <a:solidFill>
                  <a:srgbClr val="FF0000"/>
                </a:solidFill>
                <a:latin typeface="Open Sans"/>
                <a:ea typeface="Open Sans"/>
                <a:cs typeface="Open Sans"/>
              </a:rPr>
              <a:t>®</a:t>
            </a:r>
            <a:r>
              <a:rPr lang="en-US" sz="4000" b="1" dirty="0">
                <a:solidFill>
                  <a:srgbClr val="FF0000"/>
                </a:solidFill>
                <a:latin typeface="Open Sans"/>
                <a:ea typeface="Open Sans"/>
                <a:cs typeface="Open Sans"/>
              </a:rPr>
              <a:t>  Claim Sample</a:t>
            </a:r>
          </a:p>
        </p:txBody>
      </p:sp>
      <p:graphicFrame>
        <p:nvGraphicFramePr>
          <p:cNvPr id="6" name="Content Placeholder 5">
            <a:extLst>
              <a:ext uri="{FF2B5EF4-FFF2-40B4-BE49-F238E27FC236}">
                <a16:creationId xmlns:a16="http://schemas.microsoft.com/office/drawing/2014/main" id="{527DD2D0-4890-C7A8-145A-571DB0E20864}"/>
              </a:ext>
            </a:extLst>
          </p:cNvPr>
          <p:cNvGraphicFramePr>
            <a:graphicFrameLocks noGrp="1"/>
          </p:cNvGraphicFramePr>
          <p:nvPr>
            <p:ph idx="1"/>
            <p:extLst>
              <p:ext uri="{D42A27DB-BD31-4B8C-83A1-F6EECF244321}">
                <p14:modId xmlns:p14="http://schemas.microsoft.com/office/powerpoint/2010/main" val="1492696662"/>
              </p:ext>
            </p:extLst>
          </p:nvPr>
        </p:nvGraphicFramePr>
        <p:xfrm>
          <a:off x="319919" y="1467152"/>
          <a:ext cx="11471170" cy="4556711"/>
        </p:xfrm>
        <a:graphic>
          <a:graphicData uri="http://schemas.openxmlformats.org/drawingml/2006/table">
            <a:tbl>
              <a:tblPr bandRow="1">
                <a:tableStyleId>{5C22544A-7EE6-4342-B048-85BDC9FD1C3A}</a:tableStyleId>
              </a:tblPr>
              <a:tblGrid>
                <a:gridCol w="1028095">
                  <a:extLst>
                    <a:ext uri="{9D8B030D-6E8A-4147-A177-3AD203B41FA5}">
                      <a16:colId xmlns:a16="http://schemas.microsoft.com/office/drawing/2014/main" val="3434921026"/>
                    </a:ext>
                  </a:extLst>
                </a:gridCol>
                <a:gridCol w="2334379">
                  <a:extLst>
                    <a:ext uri="{9D8B030D-6E8A-4147-A177-3AD203B41FA5}">
                      <a16:colId xmlns:a16="http://schemas.microsoft.com/office/drawing/2014/main" val="1087235254"/>
                    </a:ext>
                  </a:extLst>
                </a:gridCol>
                <a:gridCol w="3846284">
                  <a:extLst>
                    <a:ext uri="{9D8B030D-6E8A-4147-A177-3AD203B41FA5}">
                      <a16:colId xmlns:a16="http://schemas.microsoft.com/office/drawing/2014/main" val="662777219"/>
                    </a:ext>
                  </a:extLst>
                </a:gridCol>
                <a:gridCol w="1968177">
                  <a:extLst>
                    <a:ext uri="{9D8B030D-6E8A-4147-A177-3AD203B41FA5}">
                      <a16:colId xmlns:a16="http://schemas.microsoft.com/office/drawing/2014/main" val="3174369886"/>
                    </a:ext>
                  </a:extLst>
                </a:gridCol>
                <a:gridCol w="2294235">
                  <a:extLst>
                    <a:ext uri="{9D8B030D-6E8A-4147-A177-3AD203B41FA5}">
                      <a16:colId xmlns:a16="http://schemas.microsoft.com/office/drawing/2014/main" val="1770325301"/>
                    </a:ext>
                  </a:extLst>
                </a:gridCol>
              </a:tblGrid>
              <a:tr h="421164">
                <a:tc>
                  <a:txBody>
                    <a:bodyPr/>
                    <a:lstStyle/>
                    <a:p>
                      <a:pPr rtl="0" fontAlgn="b"/>
                      <a:r>
                        <a:rPr lang="en-US" sz="1200" b="1" dirty="0">
                          <a:effectLst/>
                          <a:latin typeface="Open Sans"/>
                        </a:rPr>
                        <a:t>FMP/Tri-Care</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endParaRPr lang="en-US" sz="1200">
                        <a:effectLst/>
                        <a:latin typeface="Open Sans"/>
                      </a:endParaRP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endParaRPr lang="en-US" sz="1200">
                        <a:effectLst/>
                        <a:latin typeface="Open Sans"/>
                      </a:endParaRP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endParaRPr lang="en-US" sz="1200">
                        <a:effectLst/>
                        <a:latin typeface="Open Sans"/>
                      </a:endParaRP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endParaRPr lang="en-US" sz="1200">
                        <a:effectLst/>
                        <a:latin typeface="Open Sans"/>
                      </a:endParaRP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3540453"/>
                  </a:ext>
                </a:extLst>
              </a:tr>
              <a:tr h="302712">
                <a:tc>
                  <a:txBody>
                    <a:bodyPr/>
                    <a:lstStyle/>
                    <a:p>
                      <a:pPr rtl="0" fontAlgn="b"/>
                      <a:r>
                        <a:rPr lang="en-US" sz="1200" b="1">
                          <a:effectLst/>
                          <a:latin typeface="Open Sans"/>
                        </a:rPr>
                        <a:t>Date of Service</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
                      <a:r>
                        <a:rPr lang="en-US" sz="1200" b="1">
                          <a:effectLst/>
                          <a:latin typeface="Open Sans"/>
                        </a:rPr>
                        <a:t>Service Rendered</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
                      <a:r>
                        <a:rPr lang="en-US" sz="1200" b="1">
                          <a:effectLst/>
                          <a:latin typeface="Open Sans"/>
                        </a:rPr>
                        <a:t>Provider</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dirty="0">
                          <a:effectLst/>
                          <a:latin typeface="Open Sans"/>
                        </a:rPr>
                        <a:t>Disability</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rtl="0" fontAlgn="b"/>
                      <a:r>
                        <a:rPr lang="en-US" sz="1200" b="1">
                          <a:effectLst/>
                          <a:latin typeface="Open Sans"/>
                        </a:rPr>
                        <a:t>Cost</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2824721"/>
                  </a:ext>
                </a:extLst>
              </a:tr>
              <a:tr h="908135">
                <a:tc>
                  <a:txBody>
                    <a:bodyPr/>
                    <a:lstStyle/>
                    <a:p>
                      <a:pPr rtl="0" fontAlgn="b"/>
                      <a:r>
                        <a:rPr lang="en-US" sz="1200" b="1">
                          <a:effectLst/>
                          <a:latin typeface="Open Sans"/>
                        </a:rPr>
                        <a:t>9/10/2023</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Needed medicine change. Office Visit and Medicine</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dirty="0">
                          <a:effectLst/>
                          <a:latin typeface="Open Sans"/>
                        </a:rPr>
                        <a:t>Dr Erwin Brian Tan, The British Medical; Dental and Cosmetic Center, Horizon Tower 0ne, 282 Don </a:t>
                      </a:r>
                      <a:r>
                        <a:rPr lang="en-US" sz="1200" b="1" dirty="0" err="1">
                          <a:effectLst/>
                          <a:latin typeface="Open Sans"/>
                        </a:rPr>
                        <a:t>Juico</a:t>
                      </a:r>
                      <a:r>
                        <a:rPr lang="en-US" sz="1200" b="1" dirty="0">
                          <a:effectLst/>
                          <a:latin typeface="Open Sans"/>
                        </a:rPr>
                        <a:t> Ave, </a:t>
                      </a:r>
                      <a:r>
                        <a:rPr lang="en-US" sz="1200" b="1" dirty="0" err="1">
                          <a:effectLst/>
                          <a:latin typeface="Open Sans"/>
                        </a:rPr>
                        <a:t>Brgy</a:t>
                      </a:r>
                      <a:r>
                        <a:rPr lang="en-US" sz="1200" b="1" dirty="0">
                          <a:effectLst/>
                          <a:latin typeface="Open Sans"/>
                        </a:rPr>
                        <a:t> Malabanias, Angeles City, Philippines 2009 Ph +639778498100, Email info@TheRoyalBritish.uk</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Hypertension Heart Disease - 7007</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r" rtl="0" fontAlgn="b"/>
                      <a:r>
                        <a:rPr lang="en-US" sz="1200" b="1">
                          <a:effectLst/>
                          <a:latin typeface="Open Sans"/>
                        </a:rPr>
                        <a:t>₱1,127.91</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1400094"/>
                  </a:ext>
                </a:extLst>
              </a:tr>
              <a:tr h="908135">
                <a:tc>
                  <a:txBody>
                    <a:bodyPr/>
                    <a:lstStyle/>
                    <a:p>
                      <a:pPr rtl="0" fontAlgn="b"/>
                      <a:r>
                        <a:rPr lang="en-US" sz="1200" b="1">
                          <a:effectLst/>
                          <a:latin typeface="Open Sans"/>
                        </a:rPr>
                        <a:t>9/18/2023</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Office visit for Medicine</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dirty="0" err="1">
                          <a:effectLst/>
                          <a:latin typeface="Open Sans"/>
                        </a:rPr>
                        <a:t>Dr</a:t>
                      </a:r>
                      <a:r>
                        <a:rPr lang="en-US" sz="1200" b="1" dirty="0">
                          <a:effectLst/>
                          <a:latin typeface="Open Sans"/>
                        </a:rPr>
                        <a:t> Erwin Brian Tan, The British </a:t>
                      </a:r>
                      <a:r>
                        <a:rPr lang="en-US" sz="1200" b="1" dirty="0" err="1">
                          <a:effectLst/>
                          <a:latin typeface="Open Sans"/>
                        </a:rPr>
                        <a:t>Medica</a:t>
                      </a:r>
                      <a:r>
                        <a:rPr lang="en-US" sz="1200" b="1" dirty="0">
                          <a:effectLst/>
                          <a:latin typeface="Open Sans"/>
                        </a:rPr>
                        <a:t>; Dental and Cosmetic Center, Horizon Tower 0ne, 282 Don </a:t>
                      </a:r>
                      <a:r>
                        <a:rPr lang="en-US" sz="1200" b="1" dirty="0" err="1">
                          <a:effectLst/>
                          <a:latin typeface="Open Sans"/>
                        </a:rPr>
                        <a:t>Juico</a:t>
                      </a:r>
                      <a:r>
                        <a:rPr lang="en-US" sz="1200" b="1" dirty="0">
                          <a:effectLst/>
                          <a:latin typeface="Open Sans"/>
                        </a:rPr>
                        <a:t> Ave, </a:t>
                      </a:r>
                      <a:r>
                        <a:rPr lang="en-US" sz="1200" b="1" dirty="0" err="1">
                          <a:effectLst/>
                          <a:latin typeface="Open Sans"/>
                        </a:rPr>
                        <a:t>Brgy</a:t>
                      </a:r>
                      <a:r>
                        <a:rPr lang="en-US" sz="1200" b="1" dirty="0">
                          <a:effectLst/>
                          <a:latin typeface="Open Sans"/>
                        </a:rPr>
                        <a:t> </a:t>
                      </a:r>
                      <a:r>
                        <a:rPr lang="en-US" sz="1200" b="1" dirty="0" err="1">
                          <a:effectLst/>
                          <a:latin typeface="Open Sans"/>
                        </a:rPr>
                        <a:t>Malabanias</a:t>
                      </a:r>
                      <a:r>
                        <a:rPr lang="en-US" sz="1200" b="1" dirty="0">
                          <a:effectLst/>
                          <a:latin typeface="Open Sans"/>
                        </a:rPr>
                        <a:t>, Angeles City, Philippines 2009 </a:t>
                      </a:r>
                      <a:r>
                        <a:rPr lang="en-US" sz="1200" b="1" dirty="0" err="1">
                          <a:effectLst/>
                          <a:latin typeface="Open Sans"/>
                        </a:rPr>
                        <a:t>Ph</a:t>
                      </a:r>
                      <a:r>
                        <a:rPr lang="en-US" sz="1200" b="1" dirty="0">
                          <a:effectLst/>
                          <a:latin typeface="Open Sans"/>
                        </a:rPr>
                        <a:t> +639778498100, Email info@TheRoyalBritish.uk</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dirty="0">
                          <a:effectLst/>
                          <a:latin typeface="Open Sans"/>
                        </a:rPr>
                        <a:t>Hypertension Heart Disease - 7007</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r" rtl="0" fontAlgn="b"/>
                      <a:r>
                        <a:rPr lang="en-US" sz="1200" b="1">
                          <a:effectLst/>
                          <a:latin typeface="Open Sans"/>
                        </a:rPr>
                        <a:t>₱463.82</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4541735"/>
                  </a:ext>
                </a:extLst>
              </a:tr>
              <a:tr h="908135">
                <a:tc>
                  <a:txBody>
                    <a:bodyPr/>
                    <a:lstStyle/>
                    <a:p>
                      <a:pPr rtl="0" fontAlgn="b"/>
                      <a:r>
                        <a:rPr lang="en-US" sz="1200" b="1">
                          <a:effectLst/>
                          <a:latin typeface="Open Sans"/>
                        </a:rPr>
                        <a:t>9/20/2023</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Office visit for Exam and Test</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Dr Erwin Brian Tan, The British Medica; Dental and Cosmetic Center, Horizon Tower 0ne, 282 Don </a:t>
                      </a:r>
                      <a:r>
                        <a:rPr lang="en-US" sz="1200" b="1" err="1">
                          <a:effectLst/>
                          <a:latin typeface="Open Sans"/>
                        </a:rPr>
                        <a:t>Juico</a:t>
                      </a:r>
                      <a:r>
                        <a:rPr lang="en-US" sz="1200" b="1">
                          <a:effectLst/>
                          <a:latin typeface="Open Sans"/>
                        </a:rPr>
                        <a:t> Ave, </a:t>
                      </a:r>
                      <a:r>
                        <a:rPr lang="en-US" sz="1200" b="1" err="1">
                          <a:effectLst/>
                          <a:latin typeface="Open Sans"/>
                        </a:rPr>
                        <a:t>Brgy</a:t>
                      </a:r>
                      <a:r>
                        <a:rPr lang="en-US" sz="1200" b="1">
                          <a:effectLst/>
                          <a:latin typeface="Open Sans"/>
                        </a:rPr>
                        <a:t> </a:t>
                      </a:r>
                      <a:r>
                        <a:rPr lang="en-US" sz="1200" b="1" err="1">
                          <a:effectLst/>
                          <a:latin typeface="Open Sans"/>
                        </a:rPr>
                        <a:t>Malabanias</a:t>
                      </a:r>
                      <a:r>
                        <a:rPr lang="en-US" sz="1200" b="1">
                          <a:effectLst/>
                          <a:latin typeface="Open Sans"/>
                        </a:rPr>
                        <a:t>, Angeles City, Philippines 2009 Ph +639778498100, Email info@TheRoyalBritish.uk</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Hypertension Heart Disease - 7007, Varicose Vein - 8515</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r" rtl="0" fontAlgn="b"/>
                      <a:r>
                        <a:rPr lang="en-US" sz="1200" b="1">
                          <a:effectLst/>
                          <a:latin typeface="Open Sans"/>
                        </a:rPr>
                        <a:t>₱15,726.00</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419047"/>
                  </a:ext>
                </a:extLst>
              </a:tr>
              <a:tr h="605423">
                <a:tc>
                  <a:txBody>
                    <a:bodyPr/>
                    <a:lstStyle/>
                    <a:p>
                      <a:pPr rtl="0" fontAlgn="b"/>
                      <a:r>
                        <a:rPr lang="en-US" sz="1200" b="1">
                          <a:effectLst/>
                          <a:latin typeface="Open Sans"/>
                        </a:rPr>
                        <a:t>10/11/2023</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Office visit for Exam and Test, Doppler Studies</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Our Lady of Mt Carmel Medical Center, Mac Arthur Hi-Way, </a:t>
                      </a:r>
                      <a:r>
                        <a:rPr lang="en-US" sz="1200" b="1" err="1">
                          <a:effectLst/>
                          <a:latin typeface="Open Sans"/>
                        </a:rPr>
                        <a:t>Brgy</a:t>
                      </a:r>
                      <a:r>
                        <a:rPr lang="en-US" sz="1200" b="1">
                          <a:effectLst/>
                          <a:latin typeface="Open Sans"/>
                        </a:rPr>
                        <a:t>, City of San Fernand0, Pampanga, Philippines, Ph. : +63 0458605977</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r>
                        <a:rPr lang="en-US" sz="1200" b="1">
                          <a:effectLst/>
                          <a:latin typeface="Open Sans"/>
                        </a:rPr>
                        <a:t>Hypertension Heart Disease - 7007</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r" rtl="0" fontAlgn="b"/>
                      <a:r>
                        <a:rPr lang="en-US" sz="1200" b="1">
                          <a:effectLst/>
                          <a:latin typeface="Open Sans"/>
                        </a:rPr>
                        <a:t>₱4,400.00</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9168538"/>
                  </a:ext>
                </a:extLst>
              </a:tr>
              <a:tr h="421164">
                <a:tc>
                  <a:txBody>
                    <a:bodyPr/>
                    <a:lstStyle/>
                    <a:p>
                      <a:pPr rtl="0" fontAlgn="b"/>
                      <a:endParaRPr lang="en-US" sz="1200">
                        <a:effectLst/>
                        <a:latin typeface="Open Sans"/>
                      </a:endParaRP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endParaRPr lang="en-US" sz="1200">
                        <a:effectLst/>
                        <a:latin typeface="Open Sans"/>
                      </a:endParaRP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rtl="0" fontAlgn="b"/>
                      <a:endParaRPr lang="en-US" sz="1200">
                        <a:effectLst/>
                        <a:latin typeface="Open Sans"/>
                      </a:endParaRP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r" rtl="0" fontAlgn="b"/>
                      <a:r>
                        <a:rPr lang="en-US" sz="1200" b="1">
                          <a:effectLst/>
                          <a:latin typeface="Open Sans"/>
                        </a:rPr>
                        <a:t>Total</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r" rtl="0" fontAlgn="b"/>
                      <a:r>
                        <a:rPr lang="en-US" sz="1200" b="1" dirty="0">
                          <a:effectLst/>
                          <a:latin typeface="Open Sans"/>
                        </a:rPr>
                        <a:t>₱21,717.73</a:t>
                      </a:r>
                    </a:p>
                  </a:txBody>
                  <a:tcPr marL="28575" marR="28575" marT="0" marB="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4797341"/>
                  </a:ext>
                </a:extLst>
              </a:tr>
            </a:tbl>
          </a:graphicData>
        </a:graphic>
      </p:graphicFrame>
    </p:spTree>
    <p:extLst>
      <p:ext uri="{BB962C8B-B14F-4D97-AF65-F5344CB8AC3E}">
        <p14:creationId xmlns:p14="http://schemas.microsoft.com/office/powerpoint/2010/main" val="3221059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12F45-67A8-1671-C618-7FE5DD22F3B1}"/>
              </a:ext>
            </a:extLst>
          </p:cNvPr>
          <p:cNvSpPr>
            <a:spLocks noGrp="1"/>
          </p:cNvSpPr>
          <p:nvPr>
            <p:ph type="title"/>
          </p:nvPr>
        </p:nvSpPr>
        <p:spPr>
          <a:xfrm>
            <a:off x="1092200" y="25400"/>
            <a:ext cx="10515600" cy="1325563"/>
          </a:xfrm>
        </p:spPr>
        <p:txBody>
          <a:bodyPr>
            <a:normAutofit fontScale="90000"/>
          </a:bodyPr>
          <a:lstStyle/>
          <a:p>
            <a:pPr algn="ctr"/>
            <a:br>
              <a:rPr lang="en-US" b="1" i="0" dirty="0">
                <a:effectLst/>
                <a:highlight>
                  <a:srgbClr val="FFFFFF"/>
                </a:highlight>
                <a:latin typeface="Agency FB" panose="020B0503020202020204" pitchFamily="34" charset="0"/>
              </a:rPr>
            </a:br>
            <a:r>
              <a:rPr lang="en-US" sz="4400" b="1" i="0" dirty="0">
                <a:solidFill>
                  <a:srgbClr val="FF0000"/>
                </a:solidFill>
                <a:effectLst/>
                <a:highlight>
                  <a:srgbClr val="FFFFFF"/>
                </a:highlight>
                <a:latin typeface="Open Sans"/>
                <a:ea typeface="Open Sans"/>
                <a:cs typeface="Open Sans"/>
              </a:rPr>
              <a:t>Foreign </a:t>
            </a:r>
            <a:r>
              <a:rPr lang="en-US" sz="4400" b="1" i="0" dirty="0">
                <a:solidFill>
                  <a:srgbClr val="FF0000"/>
                </a:solidFill>
                <a:effectLst/>
                <a:highlight>
                  <a:srgbClr val="FFFFFF"/>
                </a:highlight>
                <a:latin typeface="Open Sans"/>
                <a:ea typeface="Open Sans"/>
                <a:cs typeface="Arial"/>
              </a:rPr>
              <a:t>Medical</a:t>
            </a:r>
            <a:r>
              <a:rPr lang="en-US" sz="4400" b="1" i="0" dirty="0">
                <a:solidFill>
                  <a:srgbClr val="FF0000"/>
                </a:solidFill>
                <a:effectLst/>
                <a:highlight>
                  <a:srgbClr val="FFFFFF"/>
                </a:highlight>
                <a:latin typeface="Open Sans"/>
                <a:ea typeface="Open Sans"/>
                <a:cs typeface="Open Sans"/>
              </a:rPr>
              <a:t> Program (FMP)</a:t>
            </a:r>
            <a:br>
              <a:rPr lang="en-US" b="1" i="0" dirty="0">
                <a:solidFill>
                  <a:srgbClr val="FF0000"/>
                </a:solidFill>
                <a:effectLst/>
                <a:highlight>
                  <a:srgbClr val="FFFFFF"/>
                </a:highlight>
                <a:latin typeface="Agency FB" panose="020B0503020202020204" pitchFamily="34" charset="0"/>
              </a:rPr>
            </a:br>
            <a:endParaRPr lang="en-US" dirty="0">
              <a:solidFill>
                <a:srgbClr val="FF0000"/>
              </a:solidFill>
              <a:latin typeface="Agency FB" panose="020B0503020202020204" pitchFamily="34" charset="0"/>
            </a:endParaRPr>
          </a:p>
        </p:txBody>
      </p:sp>
      <p:sp>
        <p:nvSpPr>
          <p:cNvPr id="3" name="Content Placeholder 2">
            <a:extLst>
              <a:ext uri="{FF2B5EF4-FFF2-40B4-BE49-F238E27FC236}">
                <a16:creationId xmlns:a16="http://schemas.microsoft.com/office/drawing/2014/main" id="{8404C587-BC90-A0F3-5D95-9D14B96F9A9D}"/>
              </a:ext>
            </a:extLst>
          </p:cNvPr>
          <p:cNvSpPr>
            <a:spLocks noGrp="1"/>
          </p:cNvSpPr>
          <p:nvPr>
            <p:ph idx="1"/>
          </p:nvPr>
        </p:nvSpPr>
        <p:spPr>
          <a:xfrm>
            <a:off x="206829" y="1108926"/>
            <a:ext cx="11400971" cy="5723674"/>
          </a:xfrm>
        </p:spPr>
        <p:txBody>
          <a:bodyPr vert="horz" lIns="91440" tIns="45720" rIns="91440" bIns="45720" rtlCol="0" anchor="t">
            <a:noAutofit/>
          </a:bodyPr>
          <a:lstStyle/>
          <a:p>
            <a:pPr marL="0" indent="0">
              <a:buNone/>
            </a:pP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Foreign Medical Program (FMP) Overview</a:t>
            </a:r>
          </a:p>
          <a:p>
            <a:pPr lvl="0"/>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VA provides medical services to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eligible Veterans living or traveling abroad</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through the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Foreign Medical Program (FMP)</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a:t>
            </a:r>
          </a:p>
          <a:p>
            <a:pPr lvl="0"/>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FMP covers care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only for service‑connected conditions</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and conditions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aggravating a service‑connected disability</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a:t>
            </a:r>
          </a:p>
          <a:p>
            <a:pPr marL="0" indent="0">
              <a:buNone/>
            </a:pP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What FMP Will Pay For</a:t>
            </a: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Health care services</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related to service‑connected conditions</a:t>
            </a: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Medications</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prescribed for service‑connected conditions</a:t>
            </a: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Durable medical equipment (DME)</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required for service‑connected conditions</a:t>
            </a:r>
          </a:p>
          <a:p>
            <a:pPr lvl="0"/>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Treatment for conditions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associated with</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or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aggravating</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a service‑connected disability</a:t>
            </a:r>
          </a:p>
          <a:p>
            <a:pPr marL="0" indent="0">
              <a:buNone/>
            </a:pP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Special Authorization</a:t>
            </a:r>
          </a:p>
          <a:p>
            <a:pPr lvl="0"/>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VA may authorize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foreign medical services for any condition</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if the Veteran is participating in the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VA Vocational Rehabilitation Program</a:t>
            </a:r>
            <a:endPar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(Title 38, U.S. Code, Chapter 31)</a:t>
            </a:r>
          </a:p>
        </p:txBody>
      </p:sp>
    </p:spTree>
    <p:extLst>
      <p:ext uri="{BB962C8B-B14F-4D97-AF65-F5344CB8AC3E}">
        <p14:creationId xmlns:p14="http://schemas.microsoft.com/office/powerpoint/2010/main" val="2957745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12F45-67A8-1671-C618-7FE5DD22F3B1}"/>
              </a:ext>
            </a:extLst>
          </p:cNvPr>
          <p:cNvSpPr>
            <a:spLocks noGrp="1"/>
          </p:cNvSpPr>
          <p:nvPr>
            <p:ph type="title"/>
          </p:nvPr>
        </p:nvSpPr>
        <p:spPr>
          <a:xfrm>
            <a:off x="-1" y="-265689"/>
            <a:ext cx="12192001" cy="1332489"/>
          </a:xfrm>
        </p:spPr>
        <p:txBody>
          <a:bodyPr>
            <a:normAutofit/>
          </a:bodyPr>
          <a:lstStyle/>
          <a:p>
            <a:pPr algn="ctr"/>
            <a:r>
              <a:rPr lang="en-PH" sz="3800" b="1" dirty="0">
                <a:solidFill>
                  <a:srgbClr val="FF0000"/>
                </a:solidFill>
                <a:highlight>
                  <a:srgbClr val="FFFFFF"/>
                </a:highlight>
                <a:latin typeface="Open Sans" panose="020B0606030504020204" pitchFamily="34" charset="0"/>
                <a:ea typeface="Open Sans" panose="020B0606030504020204" pitchFamily="34" charset="0"/>
                <a:cs typeface="Open Sans" panose="020B0606030504020204" pitchFamily="34" charset="0"/>
              </a:rPr>
              <a:t>FMP Registration Is Now Online What Changed</a:t>
            </a:r>
            <a:r>
              <a:rPr lang="en-PH" sz="3800" dirty="0">
                <a:solidFill>
                  <a:srgbClr val="FF0000"/>
                </a:solidFill>
                <a:highlight>
                  <a:srgbClr val="FFFFFF"/>
                </a:highlight>
                <a:latin typeface="Open Sans" panose="020B0606030504020204" pitchFamily="34" charset="0"/>
                <a:ea typeface="Open Sans" panose="020B0606030504020204" pitchFamily="34" charset="0"/>
                <a:cs typeface="Open Sans" panose="020B0606030504020204" pitchFamily="34" charset="0"/>
              </a:rPr>
              <a:t>: </a:t>
            </a:r>
            <a:endParaRPr lang="en-US" sz="3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8404C587-BC90-A0F3-5D95-9D14B96F9A9D}"/>
              </a:ext>
            </a:extLst>
          </p:cNvPr>
          <p:cNvSpPr>
            <a:spLocks noGrp="1"/>
          </p:cNvSpPr>
          <p:nvPr>
            <p:ph idx="1"/>
          </p:nvPr>
        </p:nvSpPr>
        <p:spPr>
          <a:xfrm>
            <a:off x="326571" y="1066800"/>
            <a:ext cx="10897833" cy="5595257"/>
          </a:xfrm>
        </p:spPr>
        <p:txBody>
          <a:bodyPr vert="horz" lIns="91440" tIns="45720" rIns="91440" bIns="45720" rtlCol="0" anchor="t">
            <a:noAutofit/>
          </a:bodyPr>
          <a:lstStyle/>
          <a:p>
            <a:pPr marL="0" indent="0">
              <a:buNone/>
            </a:pPr>
            <a:r>
              <a:rPr lang="en-PH" sz="1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Foreign Medical Program (FMP) Modernization</a:t>
            </a:r>
          </a:p>
          <a:p>
            <a:pPr lvl="0"/>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VA has </a:t>
            </a:r>
            <a:r>
              <a:rPr lang="en-PH" sz="1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revamped the Foreign Medical Program (FMP)</a:t>
            </a:r>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 to support Veterans living outside the United States.</a:t>
            </a:r>
          </a:p>
          <a:p>
            <a:pPr lvl="0"/>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Veterans can now </a:t>
            </a:r>
            <a:r>
              <a:rPr lang="en-PH" sz="1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apply, update information, and manage enrollment entirely online</a:t>
            </a:r>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 through </a:t>
            </a:r>
            <a:r>
              <a:rPr lang="en-PH" sz="1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VA.gov</a:t>
            </a:r>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a:t>
            </a:r>
          </a:p>
          <a:p>
            <a:pPr marL="0" indent="0">
              <a:buNone/>
            </a:pPr>
            <a:r>
              <a:rPr lang="en-PH" sz="1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What This Modernization Means</a:t>
            </a:r>
          </a:p>
          <a:p>
            <a:pPr lvl="0"/>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No more mailing </a:t>
            </a:r>
            <a:r>
              <a:rPr lang="en-PH" sz="1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VA Form 10‑7959f</a:t>
            </a:r>
            <a:endPar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No more waiting weeks for manual processing</a:t>
            </a:r>
          </a:p>
          <a:p>
            <a:pPr lvl="0"/>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No more faxing or emailing documents</a:t>
            </a:r>
          </a:p>
          <a:p>
            <a:pPr lvl="0"/>
            <a:r>
              <a:rPr lang="en-PH" sz="1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Immediate confirmation</a:t>
            </a:r>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 that your application was received</a:t>
            </a:r>
          </a:p>
          <a:p>
            <a:pPr marL="0" indent="0">
              <a:buNone/>
            </a:pPr>
            <a:r>
              <a:rPr lang="en-PH" sz="1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Who Benefits Most</a:t>
            </a:r>
          </a:p>
          <a:p>
            <a:pPr lvl="0"/>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This upgrade is especially helpful for Veterans living in:</a:t>
            </a:r>
          </a:p>
          <a:p>
            <a:pPr lvl="1"/>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Philippines</a:t>
            </a:r>
          </a:p>
          <a:p>
            <a:pPr lvl="1"/>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Thailand</a:t>
            </a:r>
          </a:p>
          <a:p>
            <a:pPr lvl="1"/>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Japan</a:t>
            </a:r>
          </a:p>
          <a:p>
            <a:pPr lvl="1"/>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Korea</a:t>
            </a:r>
          </a:p>
          <a:p>
            <a:pPr lvl="1"/>
            <a:r>
              <a:rPr lang="en-PH" sz="1600" dirty="0">
                <a:highlight>
                  <a:srgbClr val="FFFFFF"/>
                </a:highlight>
                <a:latin typeface="Open Sans" panose="020B0606030504020204" pitchFamily="34" charset="0"/>
                <a:ea typeface="Open Sans" panose="020B0606030504020204" pitchFamily="34" charset="0"/>
                <a:cs typeface="Open Sans" panose="020B0606030504020204" pitchFamily="34" charset="0"/>
              </a:rPr>
              <a:t>Other Pacific Areas</a:t>
            </a:r>
          </a:p>
        </p:txBody>
      </p:sp>
    </p:spTree>
    <p:extLst>
      <p:ext uri="{BB962C8B-B14F-4D97-AF65-F5344CB8AC3E}">
        <p14:creationId xmlns:p14="http://schemas.microsoft.com/office/powerpoint/2010/main" val="349388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B87A-644C-38B4-C121-6A707DF57FE8}"/>
              </a:ext>
            </a:extLst>
          </p:cNvPr>
          <p:cNvSpPr>
            <a:spLocks noGrp="1"/>
          </p:cNvSpPr>
          <p:nvPr>
            <p:ph type="title"/>
          </p:nvPr>
        </p:nvSpPr>
        <p:spPr/>
        <p:txBody>
          <a:bodyPr>
            <a:normAutofit fontScale="90000"/>
          </a:bodyPr>
          <a:lstStyle/>
          <a:p>
            <a:br>
              <a:rPr lang="en-US" b="1" dirty="0">
                <a:solidFill>
                  <a:srgbClr val="C00000"/>
                </a:solidFill>
                <a:highlight>
                  <a:srgbClr val="FFFFFF"/>
                </a:highlight>
                <a:latin typeface="Open Sans"/>
                <a:ea typeface="Open Sans"/>
                <a:cs typeface="Open Sans"/>
              </a:rPr>
            </a:br>
            <a:r>
              <a:rPr lang="en-US" b="1" dirty="0">
                <a:solidFill>
                  <a:srgbClr val="FF0000"/>
                </a:solidFill>
                <a:highlight>
                  <a:srgbClr val="FFFFFF"/>
                </a:highlight>
                <a:latin typeface="Open Sans"/>
                <a:ea typeface="Open Sans"/>
                <a:cs typeface="Open Sans"/>
              </a:rPr>
              <a:t>Foreign </a:t>
            </a:r>
            <a:r>
              <a:rPr lang="en-US" b="1" dirty="0">
                <a:solidFill>
                  <a:srgbClr val="FF0000"/>
                </a:solidFill>
                <a:highlight>
                  <a:srgbClr val="FFFFFF"/>
                </a:highlight>
                <a:latin typeface="Open Sans"/>
                <a:ea typeface="Open Sans"/>
                <a:cs typeface="Arial"/>
              </a:rPr>
              <a:t>Medical</a:t>
            </a:r>
            <a:r>
              <a:rPr lang="en-US" b="1" dirty="0">
                <a:solidFill>
                  <a:srgbClr val="FF0000"/>
                </a:solidFill>
                <a:highlight>
                  <a:srgbClr val="FFFFFF"/>
                </a:highlight>
                <a:latin typeface="Open Sans"/>
                <a:ea typeface="Open Sans"/>
                <a:cs typeface="Open Sans"/>
              </a:rPr>
              <a:t> Program (FMP)</a:t>
            </a:r>
            <a:br>
              <a:rPr lang="en-US" b="1" dirty="0">
                <a:solidFill>
                  <a:srgbClr val="FF0000"/>
                </a:solidFill>
                <a:highlight>
                  <a:srgbClr val="FFFFFF"/>
                </a:highlight>
                <a:latin typeface="Agency FB" panose="020B0503020202020204" pitchFamily="34" charset="0"/>
              </a:rPr>
            </a:br>
            <a:endParaRPr lang="en-PH" dirty="0">
              <a:solidFill>
                <a:srgbClr val="FF0000"/>
              </a:solidFill>
            </a:endParaRPr>
          </a:p>
        </p:txBody>
      </p:sp>
      <p:sp>
        <p:nvSpPr>
          <p:cNvPr id="3" name="Content Placeholder 2">
            <a:extLst>
              <a:ext uri="{FF2B5EF4-FFF2-40B4-BE49-F238E27FC236}">
                <a16:creationId xmlns:a16="http://schemas.microsoft.com/office/drawing/2014/main" id="{DCDD7ED4-50A1-2EFD-46B4-1CD846B9BDDF}"/>
              </a:ext>
            </a:extLst>
          </p:cNvPr>
          <p:cNvSpPr>
            <a:spLocks noGrp="1"/>
          </p:cNvSpPr>
          <p:nvPr>
            <p:ph idx="1"/>
          </p:nvPr>
        </p:nvSpPr>
        <p:spPr/>
        <p:txBody>
          <a:bodyPr/>
          <a:lstStyle/>
          <a:p>
            <a:r>
              <a:rPr lang="en-US" dirty="0">
                <a:highlight>
                  <a:srgbClr val="EFEFEF"/>
                </a:highlight>
                <a:latin typeface="Open Sans"/>
                <a:ea typeface="Open Sans"/>
                <a:cs typeface="Arial"/>
              </a:rPr>
              <a:t>VHA Office of Integrated Veteran Care</a:t>
            </a:r>
            <a:br>
              <a:rPr lang="en-US" dirty="0">
                <a:highlight>
                  <a:srgbClr val="EFEFEF"/>
                </a:highlight>
                <a:latin typeface="Open Sans"/>
              </a:rPr>
            </a:br>
            <a:r>
              <a:rPr lang="en-US" dirty="0">
                <a:highlight>
                  <a:srgbClr val="EFEFEF"/>
                </a:highlight>
                <a:latin typeface="Open Sans"/>
                <a:ea typeface="Open Sans"/>
                <a:cs typeface="Arial"/>
              </a:rPr>
              <a:t>Foreign Medical Program (FMP)</a:t>
            </a:r>
            <a:br>
              <a:rPr lang="en-US" dirty="0">
                <a:highlight>
                  <a:srgbClr val="EFEFEF"/>
                </a:highlight>
                <a:latin typeface="Open Sans"/>
              </a:rPr>
            </a:br>
            <a:r>
              <a:rPr lang="en-US" dirty="0">
                <a:highlight>
                  <a:srgbClr val="EFEFEF"/>
                </a:highlight>
                <a:latin typeface="Open Sans"/>
                <a:ea typeface="Open Sans"/>
                <a:cs typeface="Arial"/>
              </a:rPr>
              <a:t>P.O. Box 469061</a:t>
            </a:r>
            <a:br>
              <a:rPr lang="en-US" dirty="0">
                <a:highlight>
                  <a:srgbClr val="EFEFEF"/>
                </a:highlight>
                <a:latin typeface="Open Sans"/>
              </a:rPr>
            </a:br>
            <a:r>
              <a:rPr lang="en-US" dirty="0">
                <a:highlight>
                  <a:srgbClr val="EFEFEF"/>
                </a:highlight>
                <a:latin typeface="Open Sans"/>
                <a:ea typeface="Open Sans"/>
                <a:cs typeface="Arial"/>
              </a:rPr>
              <a:t>Denver, CO 80246-9061</a:t>
            </a:r>
          </a:p>
          <a:p>
            <a:endParaRPr lang="en-US" dirty="0">
              <a:highlight>
                <a:srgbClr val="EFEFEF"/>
              </a:highlight>
              <a:latin typeface="Open Sans"/>
              <a:ea typeface="Open Sans"/>
              <a:cs typeface="Arial"/>
            </a:endParaRPr>
          </a:p>
          <a:p>
            <a:r>
              <a:rPr lang="en-US" dirty="0">
                <a:latin typeface="Open Sans"/>
                <a:ea typeface="Open Sans"/>
                <a:cs typeface="Arial"/>
              </a:rPr>
              <a:t>Foreign Medical Program Office: </a:t>
            </a:r>
            <a:r>
              <a:rPr lang="en-US" u="sng" dirty="0">
                <a:latin typeface="Open Sans"/>
                <a:ea typeface="Open Sans"/>
                <a:cs typeface="Arial"/>
                <a:hlinkClick r:id="rId2">
                  <a:extLst>
                    <a:ext uri="{A12FA001-AC4F-418D-AE19-62706E023703}">
                      <ahyp:hlinkClr xmlns:ahyp="http://schemas.microsoft.com/office/drawing/2018/hyperlinkcolor" val="tx"/>
                    </a:ext>
                  </a:extLst>
                </a:hlinkClick>
              </a:rPr>
              <a:t>877-345-8179</a:t>
            </a:r>
            <a:r>
              <a:rPr lang="en-US" dirty="0">
                <a:latin typeface="Open Sans"/>
                <a:ea typeface="Open Sans"/>
                <a:cs typeface="Arial"/>
              </a:rPr>
              <a:t>.</a:t>
            </a:r>
          </a:p>
          <a:p>
            <a:endParaRPr lang="en-US" dirty="0">
              <a:highlight>
                <a:srgbClr val="EFEFEF"/>
              </a:highlight>
              <a:latin typeface="Open Sans"/>
              <a:ea typeface="Open Sans"/>
              <a:cs typeface="Arial"/>
            </a:endParaRPr>
          </a:p>
          <a:p>
            <a:endParaRPr lang="en-PH" dirty="0"/>
          </a:p>
        </p:txBody>
      </p:sp>
    </p:spTree>
    <p:extLst>
      <p:ext uri="{BB962C8B-B14F-4D97-AF65-F5344CB8AC3E}">
        <p14:creationId xmlns:p14="http://schemas.microsoft.com/office/powerpoint/2010/main" val="4061690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1025C-0B61-CD29-7227-89CCFA2AF84C}"/>
              </a:ext>
            </a:extLst>
          </p:cNvPr>
          <p:cNvSpPr>
            <a:spLocks noGrp="1"/>
          </p:cNvSpPr>
          <p:nvPr>
            <p:ph type="title"/>
          </p:nvPr>
        </p:nvSpPr>
        <p:spPr>
          <a:xfrm>
            <a:off x="0" y="9525"/>
            <a:ext cx="12067361" cy="981075"/>
          </a:xfrm>
        </p:spPr>
        <p:txBody>
          <a:bodyPr>
            <a:normAutofit fontScale="90000"/>
          </a:bodyPr>
          <a:lstStyle/>
          <a:p>
            <a:pPr algn="ctr"/>
            <a:br>
              <a:rPr lang="en-US" b="1" i="0" dirty="0">
                <a:effectLst/>
                <a:highlight>
                  <a:srgbClr val="FFFFFF"/>
                </a:highlight>
                <a:latin typeface="Bitter"/>
              </a:rPr>
            </a:br>
            <a:r>
              <a:rPr lang="en-US" sz="4400" b="1" i="0" dirty="0">
                <a:solidFill>
                  <a:srgbClr val="FF0000"/>
                </a:solidFill>
                <a:effectLst/>
                <a:highlight>
                  <a:srgbClr val="FFFFFF"/>
                </a:highlight>
                <a:latin typeface="Open Sans"/>
                <a:ea typeface="Open Sans"/>
                <a:cs typeface="Open Sans"/>
              </a:rPr>
              <a:t>Care and Services through FMP</a:t>
            </a:r>
            <a:br>
              <a:rPr lang="en-US" b="1" i="0" dirty="0">
                <a:solidFill>
                  <a:srgbClr val="FF0000"/>
                </a:solidFill>
                <a:effectLst/>
                <a:highlight>
                  <a:srgbClr val="FFFFFF"/>
                </a:highlight>
                <a:latin typeface="Bitter"/>
              </a:rPr>
            </a:br>
            <a:endParaRPr lang="en-US" dirty="0">
              <a:solidFill>
                <a:srgbClr val="FF0000"/>
              </a:solidFill>
            </a:endParaRPr>
          </a:p>
        </p:txBody>
      </p:sp>
      <p:sp>
        <p:nvSpPr>
          <p:cNvPr id="3" name="Content Placeholder 2">
            <a:extLst>
              <a:ext uri="{FF2B5EF4-FFF2-40B4-BE49-F238E27FC236}">
                <a16:creationId xmlns:a16="http://schemas.microsoft.com/office/drawing/2014/main" id="{5EFC6188-5E55-4C88-DBEC-552CDC68BEA2}"/>
              </a:ext>
            </a:extLst>
          </p:cNvPr>
          <p:cNvSpPr>
            <a:spLocks noGrp="1"/>
          </p:cNvSpPr>
          <p:nvPr>
            <p:ph idx="1"/>
          </p:nvPr>
        </p:nvSpPr>
        <p:spPr>
          <a:xfrm>
            <a:off x="337457" y="1089369"/>
            <a:ext cx="11145739" cy="5844832"/>
          </a:xfrm>
        </p:spPr>
        <p:txBody>
          <a:bodyPr vert="horz" lIns="91440" tIns="45720" rIns="91440" bIns="45720" rtlCol="0" anchor="t">
            <a:noAutofit/>
          </a:bodyPr>
          <a:lstStyle/>
          <a:p>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FMP Covered Services</a:t>
            </a:r>
          </a:p>
          <a:p>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We cover medically necessary care and services used to treat a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service‑connected disability</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Covered services include:</a:t>
            </a: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Outpatient care</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(office visits)</a:t>
            </a: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Inpatient care</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(hospital stays)</a:t>
            </a: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Emergency and urgent care</a:t>
            </a:r>
            <a:endPar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Medical equipment, devices, and supplies</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prescribed to support daily activities — including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prosthetics</a:t>
            </a:r>
            <a:endPar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Skilled nursing care</a:t>
            </a:r>
            <a:endPar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Medication management</a:t>
            </a:r>
          </a:p>
          <a:p>
            <a:pPr lvl="1"/>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Wound care</a:t>
            </a:r>
          </a:p>
          <a:p>
            <a:pPr lvl="1"/>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Recovery‑related medical needs</a:t>
            </a: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Physical therapy</a:t>
            </a:r>
            <a:endPar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Prescription medications</a:t>
            </a:r>
            <a:r>
              <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rPr>
              <a:t> approved by the </a:t>
            </a:r>
            <a:r>
              <a:rPr lang="en-PH" sz="18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Food and Drug Administration (FDA)</a:t>
            </a:r>
            <a:endParaRPr lang="en-PH" sz="18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62005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51B37-144F-2EEF-4F07-1583A159EE39}"/>
              </a:ext>
            </a:extLst>
          </p:cNvPr>
          <p:cNvSpPr>
            <a:spLocks noGrp="1"/>
          </p:cNvSpPr>
          <p:nvPr>
            <p:ph type="title"/>
          </p:nvPr>
        </p:nvSpPr>
        <p:spPr>
          <a:xfrm>
            <a:off x="266007" y="-226104"/>
            <a:ext cx="11479877" cy="1325563"/>
          </a:xfrm>
        </p:spPr>
        <p:txBody>
          <a:bodyPr>
            <a:normAutofit fontScale="90000"/>
          </a:bodyPr>
          <a:lstStyle/>
          <a:p>
            <a:pPr algn="ctr"/>
            <a:br>
              <a:rPr lang="en-US" b="1" i="0" dirty="0">
                <a:effectLst/>
                <a:highlight>
                  <a:srgbClr val="FFFFFF"/>
                </a:highlight>
                <a:latin typeface="Bitter"/>
              </a:rPr>
            </a:br>
            <a:r>
              <a:rPr lang="en-US" sz="4400" b="1" i="0" dirty="0">
                <a:solidFill>
                  <a:srgbClr val="FF0000"/>
                </a:solidFill>
                <a:effectLst/>
                <a:highlight>
                  <a:srgbClr val="FFFFFF"/>
                </a:highlight>
                <a:latin typeface="Open Sans"/>
                <a:ea typeface="Open Sans"/>
                <a:cs typeface="Open Sans"/>
              </a:rPr>
              <a:t>Care and Services </a:t>
            </a:r>
            <a:r>
              <a:rPr lang="en-US" sz="4400" b="1" dirty="0">
                <a:solidFill>
                  <a:srgbClr val="FF0000"/>
                </a:solidFill>
                <a:highlight>
                  <a:srgbClr val="FFFFFF"/>
                </a:highlight>
                <a:latin typeface="Open Sans"/>
                <a:ea typeface="Open Sans"/>
                <a:cs typeface="Open Sans"/>
              </a:rPr>
              <a:t>not </a:t>
            </a:r>
            <a:r>
              <a:rPr lang="en-US" sz="4400" b="1" i="0" dirty="0">
                <a:solidFill>
                  <a:srgbClr val="FF0000"/>
                </a:solidFill>
                <a:effectLst/>
                <a:highlight>
                  <a:srgbClr val="FFFFFF"/>
                </a:highlight>
                <a:latin typeface="Open Sans"/>
                <a:ea typeface="Open Sans"/>
                <a:cs typeface="Open Sans"/>
              </a:rPr>
              <a:t>covered </a:t>
            </a:r>
            <a:r>
              <a:rPr lang="en-US" sz="4400" b="1" dirty="0">
                <a:solidFill>
                  <a:srgbClr val="FF0000"/>
                </a:solidFill>
                <a:highlight>
                  <a:srgbClr val="FFFFFF"/>
                </a:highlight>
                <a:latin typeface="Open Sans"/>
                <a:ea typeface="Open Sans"/>
                <a:cs typeface="Open Sans"/>
              </a:rPr>
              <a:t>by </a:t>
            </a:r>
            <a:r>
              <a:rPr lang="en-US" sz="4400" b="1" i="0" dirty="0">
                <a:solidFill>
                  <a:srgbClr val="FF0000"/>
                </a:solidFill>
                <a:effectLst/>
                <a:highlight>
                  <a:srgbClr val="FFFFFF"/>
                </a:highlight>
                <a:latin typeface="Open Sans"/>
                <a:ea typeface="Open Sans"/>
                <a:cs typeface="Open Sans"/>
              </a:rPr>
              <a:t>FMP</a:t>
            </a:r>
            <a:br>
              <a:rPr lang="en-US" b="1" i="0" dirty="0">
                <a:effectLst/>
                <a:highlight>
                  <a:srgbClr val="FFFFFF"/>
                </a:highlight>
                <a:latin typeface="Bitter"/>
              </a:rPr>
            </a:br>
            <a:endParaRPr lang="en-US" dirty="0"/>
          </a:p>
        </p:txBody>
      </p:sp>
      <p:sp>
        <p:nvSpPr>
          <p:cNvPr id="3" name="Content Placeholder 2">
            <a:extLst>
              <a:ext uri="{FF2B5EF4-FFF2-40B4-BE49-F238E27FC236}">
                <a16:creationId xmlns:a16="http://schemas.microsoft.com/office/drawing/2014/main" id="{7CADCE60-754D-A593-74B9-13BAC37C41E5}"/>
              </a:ext>
            </a:extLst>
          </p:cNvPr>
          <p:cNvSpPr>
            <a:spLocks noGrp="1"/>
          </p:cNvSpPr>
          <p:nvPr>
            <p:ph idx="1"/>
          </p:nvPr>
        </p:nvSpPr>
        <p:spPr>
          <a:xfrm>
            <a:off x="266007" y="816429"/>
            <a:ext cx="11634131" cy="5799351"/>
          </a:xfrm>
        </p:spPr>
        <p:txBody>
          <a:bodyPr vert="horz" lIns="91440" tIns="45720" rIns="91440" bIns="45720" rtlCol="0" anchor="t">
            <a:normAutofit fontScale="47500" lnSpcReduction="20000"/>
          </a:bodyPr>
          <a:lstStyle/>
          <a:p>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FMP Non‑Covered Services</a:t>
            </a:r>
          </a:p>
          <a:p>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FMP does </a:t>
            </a:r>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not</a:t>
            </a:r>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 cover care or services </a:t>
            </a:r>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unrelated</a:t>
            </a:r>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 to a service‑connected disability. Examples include:</a:t>
            </a:r>
          </a:p>
          <a:p>
            <a:pPr lvl="0"/>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Treatments not accepted by </a:t>
            </a:r>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VA</a:t>
            </a:r>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 or the </a:t>
            </a:r>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U.S. medical community</a:t>
            </a:r>
            <a:endPar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Includes experimental procedures</a:t>
            </a: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Includes medications </a:t>
            </a:r>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not approved by the FDA</a:t>
            </a:r>
            <a:endPar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Long‑term care</a:t>
            </a:r>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 in:</a:t>
            </a: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Nursing homes</a:t>
            </a: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Assisted living facilities</a:t>
            </a: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Mental health facilities</a:t>
            </a: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Adult day health centers</a:t>
            </a:r>
          </a:p>
          <a:p>
            <a:pPr lvl="0"/>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Non‑medical home care</a:t>
            </a:r>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 or companion services</a:t>
            </a:r>
          </a:p>
          <a:p>
            <a:pPr lvl="0"/>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Deluxe or luxury medical equipment</a:t>
            </a:r>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 such as:</a:t>
            </a: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Queen‑ or king‑sized beds</a:t>
            </a: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Remote‑control features</a:t>
            </a:r>
          </a:p>
          <a:p>
            <a:pPr lvl="1"/>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Stair‑climbing wheelchairs</a:t>
            </a:r>
          </a:p>
          <a:p>
            <a:pPr lvl="0"/>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Health club, spa, or exercise program memberships</a:t>
            </a:r>
            <a:endPar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Family planning services</a:t>
            </a:r>
            <a:r>
              <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rPr>
              <a:t> and </a:t>
            </a:r>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sterilization</a:t>
            </a:r>
            <a:endPar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33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Gender‑affirming care</a:t>
            </a:r>
            <a:endParaRPr lang="en-PH" sz="33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dirty="0"/>
          </a:p>
        </p:txBody>
      </p:sp>
    </p:spTree>
    <p:extLst>
      <p:ext uri="{BB962C8B-B14F-4D97-AF65-F5344CB8AC3E}">
        <p14:creationId xmlns:p14="http://schemas.microsoft.com/office/powerpoint/2010/main" val="343009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BFB57-7F0F-DCDB-4A96-13444F5AA5CF}"/>
              </a:ext>
            </a:extLst>
          </p:cNvPr>
          <p:cNvSpPr>
            <a:spLocks noGrp="1"/>
          </p:cNvSpPr>
          <p:nvPr>
            <p:ph type="title"/>
          </p:nvPr>
        </p:nvSpPr>
        <p:spPr>
          <a:xfrm>
            <a:off x="-72043" y="21706"/>
            <a:ext cx="12469090" cy="1325563"/>
          </a:xfrm>
        </p:spPr>
        <p:txBody>
          <a:bodyPr>
            <a:normAutofit/>
          </a:bodyPr>
          <a:lstStyle/>
          <a:p>
            <a:pPr algn="ctr"/>
            <a:r>
              <a:rPr lang="en-US" sz="4000" b="1" i="0" dirty="0">
                <a:solidFill>
                  <a:srgbClr val="FF0000"/>
                </a:solidFill>
                <a:effectLst/>
                <a:highlight>
                  <a:srgbClr val="FFFFFF"/>
                </a:highlight>
                <a:latin typeface="Open Sans"/>
                <a:ea typeface="Open Sans"/>
                <a:cs typeface="Open Sans"/>
              </a:rPr>
              <a:t>FMP doesn't cover Care and Services </a:t>
            </a:r>
            <a:br>
              <a:rPr lang="en-US" sz="4000" b="1" i="0" dirty="0">
                <a:solidFill>
                  <a:srgbClr val="FF0000"/>
                </a:solidFill>
                <a:effectLst/>
                <a:highlight>
                  <a:srgbClr val="FFFFFF"/>
                </a:highlight>
                <a:latin typeface="Open Sans"/>
              </a:rPr>
            </a:br>
            <a:r>
              <a:rPr lang="en-US" sz="4000" b="1" i="0" dirty="0">
                <a:solidFill>
                  <a:srgbClr val="FF0000"/>
                </a:solidFill>
                <a:effectLst/>
                <a:highlight>
                  <a:srgbClr val="FFFFFF"/>
                </a:highlight>
                <a:latin typeface="Open Sans"/>
                <a:ea typeface="Open Sans"/>
                <a:cs typeface="Open Sans"/>
              </a:rPr>
              <a:t>received in any of these ways:</a:t>
            </a:r>
            <a:endParaRPr lang="en-US" sz="4000" b="1" dirty="0">
              <a:solidFill>
                <a:srgbClr val="FF0000"/>
              </a:solidFill>
              <a:latin typeface="Open Sans"/>
              <a:ea typeface="Open Sans"/>
              <a:cs typeface="Open Sans"/>
            </a:endParaRPr>
          </a:p>
        </p:txBody>
      </p:sp>
      <p:sp>
        <p:nvSpPr>
          <p:cNvPr id="3" name="Content Placeholder 2">
            <a:extLst>
              <a:ext uri="{FF2B5EF4-FFF2-40B4-BE49-F238E27FC236}">
                <a16:creationId xmlns:a16="http://schemas.microsoft.com/office/drawing/2014/main" id="{4BC120C9-8AEF-7323-6A48-A68CC4D473C6}"/>
              </a:ext>
            </a:extLst>
          </p:cNvPr>
          <p:cNvSpPr>
            <a:spLocks noGrp="1"/>
          </p:cNvSpPr>
          <p:nvPr>
            <p:ph idx="1"/>
          </p:nvPr>
        </p:nvSpPr>
        <p:spPr>
          <a:xfrm>
            <a:off x="250371" y="1347269"/>
            <a:ext cx="11734802" cy="5249915"/>
          </a:xfrm>
        </p:spPr>
        <p:txBody>
          <a:bodyPr vert="horz" lIns="91440" tIns="45720" rIns="91440" bIns="45720" rtlCol="0" anchor="t">
            <a:normAutofit fontScale="77500" lnSpcReduction="20000"/>
          </a:bodyPr>
          <a:lstStyle/>
          <a:p>
            <a:pPr marL="0" indent="0">
              <a:buNone/>
            </a:pP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Additional FMP Non‑Covered Situations</a:t>
            </a:r>
          </a:p>
          <a:p>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FMP does </a:t>
            </a: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not</a:t>
            </a:r>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 cover care or services received:</a:t>
            </a:r>
          </a:p>
          <a:p>
            <a:pPr lvl="0"/>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Through a </a:t>
            </a: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grant, study, or research program</a:t>
            </a:r>
            <a:endPar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In a </a:t>
            </a: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U.S. state or territory</a:t>
            </a:r>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 the District of Columbia, or Puerto Rico</a:t>
            </a:r>
          </a:p>
          <a:p>
            <a:pPr lvl="0"/>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From a provider or facility </a:t>
            </a: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barred</a:t>
            </a:r>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 from the program</a:t>
            </a:r>
          </a:p>
          <a:p>
            <a:pPr marL="0" indent="0">
              <a:buNone/>
            </a:pP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Non‑Covered Costs</a:t>
            </a:r>
          </a:p>
          <a:p>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FMP does </a:t>
            </a: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not</a:t>
            </a:r>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 pay for:</a:t>
            </a:r>
          </a:p>
          <a:p>
            <a:pPr lvl="0"/>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Travel costs</a:t>
            </a:r>
            <a:endPar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0"/>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Costs related to </a:t>
            </a: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paying bills</a:t>
            </a:r>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 such as:</a:t>
            </a:r>
          </a:p>
          <a:p>
            <a:pPr lvl="1"/>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Postage</a:t>
            </a:r>
          </a:p>
          <a:p>
            <a:pPr lvl="1"/>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Late charges</a:t>
            </a:r>
          </a:p>
          <a:p>
            <a:pPr lvl="1"/>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Check‑cashing fees</a:t>
            </a:r>
          </a:p>
          <a:p>
            <a:pPr lvl="0"/>
            <a:r>
              <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rPr>
              <a:t>Charges for services, treatments, or supplies that you are </a:t>
            </a:r>
            <a:r>
              <a:rPr lang="en-PH" sz="26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not legally required to pay</a:t>
            </a:r>
            <a:endParaRPr lang="en-PH" sz="26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568974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0C3EB-F232-D201-F9AE-072AA41CA942}"/>
              </a:ext>
            </a:extLst>
          </p:cNvPr>
          <p:cNvSpPr>
            <a:spLocks noGrp="1"/>
          </p:cNvSpPr>
          <p:nvPr>
            <p:ph type="title"/>
          </p:nvPr>
        </p:nvSpPr>
        <p:spPr>
          <a:xfrm>
            <a:off x="838200" y="47625"/>
            <a:ext cx="10515600" cy="1325563"/>
          </a:xfrm>
        </p:spPr>
        <p:txBody>
          <a:bodyPr>
            <a:normAutofit/>
          </a:bodyPr>
          <a:lstStyle/>
          <a:p>
            <a:pPr algn="ctr"/>
            <a:r>
              <a:rPr lang="en-US" sz="4000" b="1" dirty="0">
                <a:solidFill>
                  <a:srgbClr val="FF0000"/>
                </a:solidFill>
                <a:latin typeface="Open Sans"/>
                <a:ea typeface="Open Sans"/>
                <a:cs typeface="Open Sans"/>
              </a:rPr>
              <a:t>Claim Form to file for FMP</a:t>
            </a:r>
            <a:endParaRPr lang="en-US" sz="4000" b="1" dirty="0">
              <a:solidFill>
                <a:srgbClr val="FF0000"/>
              </a:solidFill>
            </a:endParaRPr>
          </a:p>
        </p:txBody>
      </p:sp>
      <p:sp>
        <p:nvSpPr>
          <p:cNvPr id="3" name="Content Placeholder 2">
            <a:extLst>
              <a:ext uri="{FF2B5EF4-FFF2-40B4-BE49-F238E27FC236}">
                <a16:creationId xmlns:a16="http://schemas.microsoft.com/office/drawing/2014/main" id="{BA0B4004-E291-2AD3-6137-80E8939FDDAB}"/>
              </a:ext>
            </a:extLst>
          </p:cNvPr>
          <p:cNvSpPr>
            <a:spLocks noGrp="1"/>
          </p:cNvSpPr>
          <p:nvPr>
            <p:ph idx="1"/>
          </p:nvPr>
        </p:nvSpPr>
        <p:spPr>
          <a:xfrm>
            <a:off x="174172" y="1006687"/>
            <a:ext cx="11843657" cy="5568284"/>
          </a:xfrm>
        </p:spPr>
        <p:txBody>
          <a:bodyPr vert="horz" lIns="91440" tIns="45720" rIns="91440" bIns="45720" rtlCol="0" anchor="t">
            <a:noAutofit/>
          </a:bodyPr>
          <a:lstStyle/>
          <a:p>
            <a:r>
              <a:rPr lang="en-PH" sz="1800" b="1" dirty="0">
                <a:latin typeface="Open Sans" panose="020B0606030504020204" pitchFamily="34" charset="0"/>
                <a:ea typeface="Open Sans" panose="020B0606030504020204" pitchFamily="34" charset="0"/>
                <a:cs typeface="Open Sans" panose="020B0606030504020204" pitchFamily="34" charset="0"/>
              </a:rPr>
              <a:t>Required Supporting Documents</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FMP Benefits Letter</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latin typeface="Open Sans" panose="020B0606030504020204" pitchFamily="34" charset="0"/>
                <a:ea typeface="Open Sans" panose="020B0606030504020204" pitchFamily="34" charset="0"/>
                <a:cs typeface="Open Sans" panose="020B0606030504020204" pitchFamily="34" charset="0"/>
              </a:rPr>
              <a:t>A copy of the Veteran’s official FMP eligibility letter.</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Itemized Billing Statement</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latin typeface="Open Sans" panose="020B0606030504020204" pitchFamily="34" charset="0"/>
                <a:ea typeface="Open Sans" panose="020B0606030504020204" pitchFamily="34" charset="0"/>
                <a:cs typeface="Open Sans" panose="020B0606030504020204" pitchFamily="34" charset="0"/>
              </a:rPr>
              <a:t>Provider’s full name, medical title, office address, billing address, and phone number.</a:t>
            </a:r>
          </a:p>
          <a:p>
            <a:pPr lvl="1"/>
            <a:r>
              <a:rPr lang="en-PH" sz="1800" dirty="0">
                <a:latin typeface="Open Sans" panose="020B0606030504020204" pitchFamily="34" charset="0"/>
                <a:ea typeface="Open Sans" panose="020B0606030504020204" pitchFamily="34" charset="0"/>
                <a:cs typeface="Open Sans" panose="020B0606030504020204" pitchFamily="34" charset="0"/>
              </a:rPr>
              <a:t>Must list </a:t>
            </a:r>
            <a:r>
              <a:rPr lang="en-PH" sz="1800" b="1" dirty="0">
                <a:latin typeface="Open Sans" panose="020B0606030504020204" pitchFamily="34" charset="0"/>
                <a:ea typeface="Open Sans" panose="020B0606030504020204" pitchFamily="34" charset="0"/>
                <a:cs typeface="Open Sans" panose="020B0606030504020204" pitchFamily="34" charset="0"/>
              </a:rPr>
              <a:t>health conditions treated</a:t>
            </a:r>
            <a:r>
              <a:rPr lang="en-PH" sz="1800" dirty="0">
                <a:latin typeface="Open Sans" panose="020B0606030504020204" pitchFamily="34" charset="0"/>
                <a:ea typeface="Open Sans" panose="020B0606030504020204" pitchFamily="34" charset="0"/>
                <a:cs typeface="Open Sans" panose="020B0606030504020204" pitchFamily="34" charset="0"/>
              </a:rPr>
              <a:t> and </a:t>
            </a:r>
            <a:r>
              <a:rPr lang="en-PH" sz="1800" b="1" dirty="0">
                <a:latin typeface="Open Sans" panose="020B0606030504020204" pitchFamily="34" charset="0"/>
                <a:ea typeface="Open Sans" panose="020B0606030504020204" pitchFamily="34" charset="0"/>
                <a:cs typeface="Open Sans" panose="020B0606030504020204" pitchFamily="34" charset="0"/>
              </a:rPr>
              <a:t>dates of service</a:t>
            </a:r>
            <a:r>
              <a:rPr lang="en-PH" sz="1800" dirty="0">
                <a:latin typeface="Open Sans" panose="020B0606030504020204" pitchFamily="34" charset="0"/>
                <a:ea typeface="Open Sans" panose="020B0606030504020204" pitchFamily="34" charset="0"/>
                <a:cs typeface="Open Sans" panose="020B0606030504020204" pitchFamily="34" charset="0"/>
              </a:rPr>
              <a:t>.</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Proof of Payment</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latin typeface="Open Sans" panose="020B0606030504020204" pitchFamily="34" charset="0"/>
                <a:ea typeface="Open Sans" panose="020B0606030504020204" pitchFamily="34" charset="0"/>
                <a:cs typeface="Open Sans" panose="020B0606030504020204" pitchFamily="34" charset="0"/>
              </a:rPr>
              <a:t>Receipt, or billing statement marked </a:t>
            </a:r>
            <a:r>
              <a:rPr lang="en-PH" sz="1800" b="1" dirty="0">
                <a:latin typeface="Open Sans" panose="020B0606030504020204" pitchFamily="34" charset="0"/>
                <a:ea typeface="Open Sans" panose="020B0606030504020204" pitchFamily="34" charset="0"/>
                <a:cs typeface="Open Sans" panose="020B0606030504020204" pitchFamily="34" charset="0"/>
              </a:rPr>
              <a:t>“Paid.”</a:t>
            </a:r>
            <a:endParaRPr lang="en-PH" sz="1800" dirty="0">
              <a:latin typeface="Open Sans" panose="020B0606030504020204" pitchFamily="34" charset="0"/>
              <a:ea typeface="Open Sans" panose="020B0606030504020204" pitchFamily="34" charset="0"/>
              <a:cs typeface="Open Sans" panose="020B0606030504020204" pitchFamily="34" charset="0"/>
            </a:endParaRPr>
          </a:p>
          <a:p>
            <a:r>
              <a:rPr lang="en-PH" sz="1800" b="1" dirty="0">
                <a:latin typeface="Open Sans" panose="020B0606030504020204" pitchFamily="34" charset="0"/>
                <a:ea typeface="Open Sans" panose="020B0606030504020204" pitchFamily="34" charset="0"/>
                <a:cs typeface="Open Sans" panose="020B0606030504020204" pitchFamily="34" charset="0"/>
              </a:rPr>
              <a:t>Additional Documents (Depending on Type of Care)</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Inpatient Hospital Care</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latin typeface="Open Sans" panose="020B0606030504020204" pitchFamily="34" charset="0"/>
                <a:ea typeface="Open Sans" panose="020B0606030504020204" pitchFamily="34" charset="0"/>
                <a:cs typeface="Open Sans" panose="020B0606030504020204" pitchFamily="34" charset="0"/>
              </a:rPr>
              <a:t>Discharge summary</a:t>
            </a:r>
          </a:p>
          <a:p>
            <a:pPr lvl="1"/>
            <a:r>
              <a:rPr lang="en-PH" sz="1800" dirty="0">
                <a:latin typeface="Open Sans" panose="020B0606030504020204" pitchFamily="34" charset="0"/>
                <a:ea typeface="Open Sans" panose="020B0606030504020204" pitchFamily="34" charset="0"/>
                <a:cs typeface="Open Sans" panose="020B0606030504020204" pitchFamily="34" charset="0"/>
              </a:rPr>
              <a:t>Operation report (if applicable)</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Medical Devices, Equipment, Supplies, Prescription Medicines, or COVID‑19 Vaccines</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latin typeface="Open Sans" panose="020B0606030504020204" pitchFamily="34" charset="0"/>
                <a:ea typeface="Open Sans" panose="020B0606030504020204" pitchFamily="34" charset="0"/>
                <a:cs typeface="Open Sans" panose="020B0606030504020204" pitchFamily="34" charset="0"/>
              </a:rPr>
              <a:t>Include any relevant supporting documentation</a:t>
            </a:r>
          </a:p>
          <a:p>
            <a:endParaRPr lang="en-US" dirty="0"/>
          </a:p>
        </p:txBody>
      </p:sp>
    </p:spTree>
    <p:extLst>
      <p:ext uri="{BB962C8B-B14F-4D97-AF65-F5344CB8AC3E}">
        <p14:creationId xmlns:p14="http://schemas.microsoft.com/office/powerpoint/2010/main" val="2684787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E2F87-F1D3-385A-3B54-B9995F3A49C4}"/>
              </a:ext>
            </a:extLst>
          </p:cNvPr>
          <p:cNvSpPr>
            <a:spLocks noGrp="1"/>
          </p:cNvSpPr>
          <p:nvPr>
            <p:ph type="title"/>
          </p:nvPr>
        </p:nvSpPr>
        <p:spPr>
          <a:xfrm>
            <a:off x="619140" y="76200"/>
            <a:ext cx="10515600" cy="1325563"/>
          </a:xfrm>
        </p:spPr>
        <p:txBody>
          <a:bodyPr>
            <a:normAutofit fontScale="90000"/>
          </a:bodyPr>
          <a:lstStyle/>
          <a:p>
            <a:pPr algn="ctr"/>
            <a:r>
              <a:rPr lang="en-US" sz="4400" b="1" i="0" dirty="0">
                <a:solidFill>
                  <a:srgbClr val="FF0000"/>
                </a:solidFill>
                <a:effectLst/>
                <a:highlight>
                  <a:srgbClr val="FFFFFF"/>
                </a:highlight>
                <a:latin typeface="Open Sans"/>
                <a:ea typeface="Open Sans"/>
                <a:cs typeface="Open Sans"/>
              </a:rPr>
              <a:t>Medicare</a:t>
            </a:r>
            <a:br>
              <a:rPr lang="en-US" b="1" i="0" dirty="0">
                <a:solidFill>
                  <a:srgbClr val="FF0000"/>
                </a:solidFill>
                <a:effectLst/>
                <a:highlight>
                  <a:srgbClr val="FFFFFF"/>
                </a:highlight>
                <a:latin typeface="Source Sans Pro Web"/>
              </a:rPr>
            </a:br>
            <a:endParaRPr lang="en-US" dirty="0">
              <a:solidFill>
                <a:srgbClr val="FF0000"/>
              </a:solidFill>
            </a:endParaRPr>
          </a:p>
        </p:txBody>
      </p:sp>
      <p:sp>
        <p:nvSpPr>
          <p:cNvPr id="3" name="Content Placeholder 2">
            <a:extLst>
              <a:ext uri="{FF2B5EF4-FFF2-40B4-BE49-F238E27FC236}">
                <a16:creationId xmlns:a16="http://schemas.microsoft.com/office/drawing/2014/main" id="{545A581D-1DAF-BE85-DD5D-983A9254998F}"/>
              </a:ext>
            </a:extLst>
          </p:cNvPr>
          <p:cNvSpPr>
            <a:spLocks noGrp="1"/>
          </p:cNvSpPr>
          <p:nvPr>
            <p:ph idx="1"/>
          </p:nvPr>
        </p:nvSpPr>
        <p:spPr>
          <a:xfrm>
            <a:off x="282546" y="871008"/>
            <a:ext cx="11528454" cy="5910792"/>
          </a:xfrm>
        </p:spPr>
        <p:txBody>
          <a:bodyPr vert="horz" lIns="91440" tIns="45720" rIns="91440" bIns="45720" rtlCol="0" anchor="t">
            <a:normAutofit fontScale="70000" lnSpcReduction="20000"/>
          </a:bodyPr>
          <a:lstStyle/>
          <a:p>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What Is Medicare?</a:t>
            </a:r>
          </a:p>
          <a:p>
            <a:pPr lvl="0"/>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Federal health insurance program</a:t>
            </a:r>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 for:</a:t>
            </a:r>
          </a:p>
          <a:p>
            <a:pPr lvl="1"/>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People </a:t>
            </a:r>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65 or older</a:t>
            </a:r>
            <a:endPar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1"/>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Individuals </a:t>
            </a:r>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under 65</a:t>
            </a:r>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 with certain disabilities or medical conditions</a:t>
            </a:r>
          </a:p>
          <a:p>
            <a:pPr lvl="0"/>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Administered by the </a:t>
            </a:r>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Centers for Medicare &amp; Medicaid Services (CMS)</a:t>
            </a:r>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a:t>
            </a:r>
          </a:p>
          <a:p>
            <a:pPr lvl="0"/>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Because Medicare is a </a:t>
            </a:r>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federal program</a:t>
            </a:r>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 coverage and costs are </a:t>
            </a:r>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the same nationwide</a:t>
            </a:r>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 regardless of the state you live in.</a:t>
            </a:r>
          </a:p>
          <a:p>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How Medicare Is Funded</a:t>
            </a:r>
          </a:p>
          <a:p>
            <a:pPr lvl="0"/>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Medicare bills are paid from </a:t>
            </a:r>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two U.S. Treasury trust funds</a:t>
            </a:r>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a:t>
            </a:r>
          </a:p>
          <a:p>
            <a:pPr lvl="0"/>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Trust funds are supported by:</a:t>
            </a:r>
          </a:p>
          <a:p>
            <a:pPr lvl="1"/>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Payroll taxes</a:t>
            </a:r>
            <a:endPar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1"/>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Congressional appropriations</a:t>
            </a:r>
            <a:endPar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1"/>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Other authorized federal funding sources</a:t>
            </a:r>
          </a:p>
          <a:p>
            <a:pPr lvl="0"/>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People with Medicare pay part of the cost through:</a:t>
            </a:r>
          </a:p>
          <a:p>
            <a:pPr lvl="1"/>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Monthly premiums</a:t>
            </a:r>
            <a:r>
              <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rPr>
              <a:t> (medical and drug coverage)</a:t>
            </a:r>
          </a:p>
          <a:p>
            <a:pPr lvl="1"/>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Deductibles</a:t>
            </a:r>
            <a:endPar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lvl="1"/>
            <a:r>
              <a:rPr lang="en-PH" b="1" dirty="0">
                <a:highlight>
                  <a:srgbClr val="FFFFFF"/>
                </a:highlight>
                <a:latin typeface="Open Sans" panose="020B0606030504020204" pitchFamily="34" charset="0"/>
                <a:ea typeface="Open Sans" panose="020B0606030504020204" pitchFamily="34" charset="0"/>
                <a:cs typeface="Open Sans" panose="020B0606030504020204" pitchFamily="34" charset="0"/>
              </a:rPr>
              <a:t>Coinsurance</a:t>
            </a:r>
            <a:endParaRPr lang="en-PH"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1297233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D05AF-0E81-80EE-C81E-CA50AB5303A3}"/>
              </a:ext>
            </a:extLst>
          </p:cNvPr>
          <p:cNvSpPr>
            <a:spLocks noGrp="1"/>
          </p:cNvSpPr>
          <p:nvPr>
            <p:ph type="title"/>
          </p:nvPr>
        </p:nvSpPr>
        <p:spPr>
          <a:xfrm>
            <a:off x="838200" y="452437"/>
            <a:ext cx="10515600" cy="1325563"/>
          </a:xfrm>
        </p:spPr>
        <p:txBody>
          <a:bodyPr>
            <a:normAutofit fontScale="90000"/>
          </a:bodyPr>
          <a:lstStyle/>
          <a:p>
            <a:pPr algn="ctr"/>
            <a:br>
              <a:rPr lang="en-PH" b="1" dirty="0"/>
            </a:br>
            <a:r>
              <a:rPr lang="en-PH" b="1" dirty="0">
                <a:solidFill>
                  <a:srgbClr val="FF0000"/>
                </a:solidFill>
                <a:latin typeface="Open Sans" panose="020B0606030504020204" pitchFamily="34" charset="0"/>
                <a:ea typeface="Open Sans" panose="020B0606030504020204" pitchFamily="34" charset="0"/>
                <a:cs typeface="Open Sans" panose="020B0606030504020204" pitchFamily="34" charset="0"/>
              </a:rPr>
              <a:t>Medicare Requires a Social Security Number</a:t>
            </a:r>
            <a:br>
              <a:rPr lang="en-PH" dirty="0"/>
            </a:br>
            <a:endParaRPr lang="en-PH" dirty="0"/>
          </a:p>
        </p:txBody>
      </p:sp>
      <p:sp>
        <p:nvSpPr>
          <p:cNvPr id="3" name="Content Placeholder 2">
            <a:extLst>
              <a:ext uri="{FF2B5EF4-FFF2-40B4-BE49-F238E27FC236}">
                <a16:creationId xmlns:a16="http://schemas.microsoft.com/office/drawing/2014/main" id="{D7276D1E-1B2A-AEE5-706D-2EF7FFAB210E}"/>
              </a:ext>
            </a:extLst>
          </p:cNvPr>
          <p:cNvSpPr>
            <a:spLocks noGrp="1"/>
          </p:cNvSpPr>
          <p:nvPr>
            <p:ph idx="1"/>
          </p:nvPr>
        </p:nvSpPr>
        <p:spPr>
          <a:xfrm>
            <a:off x="838200" y="1778000"/>
            <a:ext cx="10515600" cy="4627563"/>
          </a:xfrm>
        </p:spPr>
        <p:txBody>
          <a:bodyPr>
            <a:normAutofit fontScale="92500"/>
          </a:bodyPr>
          <a:lstStyle/>
          <a:p>
            <a:pPr marL="0" indent="0">
              <a:buNone/>
            </a:pPr>
            <a:r>
              <a:rPr lang="en-PH" sz="2600" b="1" dirty="0">
                <a:latin typeface="Open Sans" panose="020B0606030504020204" pitchFamily="34" charset="0"/>
                <a:ea typeface="Open Sans" panose="020B0606030504020204" pitchFamily="34" charset="0"/>
                <a:cs typeface="Open Sans" panose="020B0606030504020204" pitchFamily="34" charset="0"/>
              </a:rPr>
              <a:t>Medicare Enrollment Requirements</a:t>
            </a:r>
          </a:p>
          <a:p>
            <a:r>
              <a:rPr lang="en-PH" sz="2600" dirty="0">
                <a:latin typeface="Open Sans" panose="020B0606030504020204" pitchFamily="34" charset="0"/>
                <a:ea typeface="Open Sans" panose="020B0606030504020204" pitchFamily="34" charset="0"/>
                <a:cs typeface="Open Sans" panose="020B0606030504020204" pitchFamily="34" charset="0"/>
              </a:rPr>
              <a:t>To enroll in </a:t>
            </a:r>
            <a:r>
              <a:rPr lang="en-PH" sz="2600" b="1" dirty="0">
                <a:latin typeface="Open Sans" panose="020B0606030504020204" pitchFamily="34" charset="0"/>
                <a:ea typeface="Open Sans" panose="020B0606030504020204" pitchFamily="34" charset="0"/>
                <a:cs typeface="Open Sans" panose="020B0606030504020204" pitchFamily="34" charset="0"/>
              </a:rPr>
              <a:t>Medicare Part A and Part B</a:t>
            </a:r>
            <a:r>
              <a:rPr lang="en-PH" sz="2600" dirty="0">
                <a:latin typeface="Open Sans" panose="020B0606030504020204" pitchFamily="34" charset="0"/>
                <a:ea typeface="Open Sans" panose="020B0606030504020204" pitchFamily="34" charset="0"/>
                <a:cs typeface="Open Sans" panose="020B0606030504020204" pitchFamily="34" charset="0"/>
              </a:rPr>
              <a:t>, the following are required:</a:t>
            </a:r>
          </a:p>
          <a:p>
            <a:pPr lvl="0"/>
            <a:r>
              <a:rPr lang="en-PH" sz="2600" b="1" dirty="0">
                <a:latin typeface="Open Sans" panose="020B0606030504020204" pitchFamily="34" charset="0"/>
                <a:ea typeface="Open Sans" panose="020B0606030504020204" pitchFamily="34" charset="0"/>
                <a:cs typeface="Open Sans" panose="020B0606030504020204" pitchFamily="34" charset="0"/>
              </a:rPr>
              <a:t>Valid Social Security Number (SSN)</a:t>
            </a:r>
            <a:endParaRPr lang="en-PH" sz="2600" dirty="0">
              <a:latin typeface="Open Sans" panose="020B0606030504020204" pitchFamily="34" charset="0"/>
              <a:ea typeface="Open Sans" panose="020B0606030504020204" pitchFamily="34" charset="0"/>
              <a:cs typeface="Open Sans" panose="020B0606030504020204" pitchFamily="34" charset="0"/>
            </a:endParaRPr>
          </a:p>
          <a:p>
            <a:pPr lvl="0"/>
            <a:r>
              <a:rPr lang="en-PH" sz="2600" b="1" dirty="0">
                <a:latin typeface="Open Sans" panose="020B0606030504020204" pitchFamily="34" charset="0"/>
                <a:ea typeface="Open Sans" panose="020B0606030504020204" pitchFamily="34" charset="0"/>
                <a:cs typeface="Open Sans" panose="020B0606030504020204" pitchFamily="34" charset="0"/>
              </a:rPr>
              <a:t>Active record in the Social Security Administration (SSA) system</a:t>
            </a:r>
            <a:endParaRPr lang="en-PH" sz="2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PH" sz="2600" b="1" dirty="0">
                <a:latin typeface="Open Sans" panose="020B0606030504020204" pitchFamily="34" charset="0"/>
                <a:ea typeface="Open Sans" panose="020B0606030504020204" pitchFamily="34" charset="0"/>
                <a:cs typeface="Open Sans" panose="020B0606030504020204" pitchFamily="34" charset="0"/>
              </a:rPr>
              <a:t>Federal Requirement</a:t>
            </a:r>
          </a:p>
          <a:p>
            <a:pPr lvl="0"/>
            <a:r>
              <a:rPr lang="en-PH" sz="2600" dirty="0">
                <a:latin typeface="Open Sans" panose="020B0606030504020204" pitchFamily="34" charset="0"/>
                <a:ea typeface="Open Sans" panose="020B0606030504020204" pitchFamily="34" charset="0"/>
                <a:cs typeface="Open Sans" panose="020B0606030504020204" pitchFamily="34" charset="0"/>
              </a:rPr>
              <a:t>Medicare </a:t>
            </a:r>
            <a:r>
              <a:rPr lang="en-PH" sz="2600" b="1" dirty="0">
                <a:latin typeface="Open Sans" panose="020B0606030504020204" pitchFamily="34" charset="0"/>
                <a:ea typeface="Open Sans" panose="020B0606030504020204" pitchFamily="34" charset="0"/>
                <a:cs typeface="Open Sans" panose="020B0606030504020204" pitchFamily="34" charset="0"/>
              </a:rPr>
              <a:t>cannot</a:t>
            </a:r>
            <a:r>
              <a:rPr lang="en-PH" sz="2600" dirty="0">
                <a:latin typeface="Open Sans" panose="020B0606030504020204" pitchFamily="34" charset="0"/>
                <a:ea typeface="Open Sans" panose="020B0606030504020204" pitchFamily="34" charset="0"/>
                <a:cs typeface="Open Sans" panose="020B0606030504020204" pitchFamily="34" charset="0"/>
              </a:rPr>
              <a:t> be issued without an SSN — </a:t>
            </a:r>
            <a:r>
              <a:rPr lang="en-PH" sz="2600" b="1" dirty="0">
                <a:latin typeface="Open Sans" panose="020B0606030504020204" pitchFamily="34" charset="0"/>
                <a:ea typeface="Open Sans" panose="020B0606030504020204" pitchFamily="34" charset="0"/>
                <a:cs typeface="Open Sans" panose="020B0606030504020204" pitchFamily="34" charset="0"/>
              </a:rPr>
              <a:t>even for beneficiaries living overseas</a:t>
            </a:r>
            <a:r>
              <a:rPr lang="en-PH" sz="2600" dirty="0">
                <a:latin typeface="Open Sans" panose="020B0606030504020204" pitchFamily="34" charset="0"/>
                <a:ea typeface="Open Sans" panose="020B0606030504020204" pitchFamily="34" charset="0"/>
                <a:cs typeface="Open Sans" panose="020B0606030504020204" pitchFamily="34" charset="0"/>
              </a:rPr>
              <a:t>.</a:t>
            </a:r>
          </a:p>
          <a:p>
            <a:pPr lvl="0"/>
            <a:r>
              <a:rPr lang="en-PH" sz="2600" dirty="0">
                <a:latin typeface="Open Sans" panose="020B0606030504020204" pitchFamily="34" charset="0"/>
                <a:ea typeface="Open Sans" panose="020B0606030504020204" pitchFamily="34" charset="0"/>
                <a:cs typeface="Open Sans" panose="020B0606030504020204" pitchFamily="34" charset="0"/>
              </a:rPr>
              <a:t>This is a </a:t>
            </a:r>
            <a:r>
              <a:rPr lang="en-PH" sz="2600" b="1" dirty="0">
                <a:latin typeface="Open Sans" panose="020B0606030504020204" pitchFamily="34" charset="0"/>
                <a:ea typeface="Open Sans" panose="020B0606030504020204" pitchFamily="34" charset="0"/>
                <a:cs typeface="Open Sans" panose="020B0606030504020204" pitchFamily="34" charset="0"/>
              </a:rPr>
              <a:t>federal rule with no exceptions</a:t>
            </a:r>
            <a:r>
              <a:rPr lang="en-PH" sz="2600" dirty="0">
                <a:latin typeface="Open Sans" panose="020B0606030504020204" pitchFamily="34" charset="0"/>
                <a:ea typeface="Open Sans" panose="020B0606030504020204" pitchFamily="34" charset="0"/>
                <a:cs typeface="Open Sans" panose="020B0606030504020204" pitchFamily="34" charset="0"/>
              </a:rPr>
              <a:t>.</a:t>
            </a:r>
          </a:p>
          <a:p>
            <a:pPr marL="0" indent="0">
              <a:buNone/>
            </a:pPr>
            <a:endParaRPr lang="en-PH" dirty="0"/>
          </a:p>
        </p:txBody>
      </p:sp>
    </p:spTree>
    <p:extLst>
      <p:ext uri="{BB962C8B-B14F-4D97-AF65-F5344CB8AC3E}">
        <p14:creationId xmlns:p14="http://schemas.microsoft.com/office/powerpoint/2010/main" val="206482199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2EFAE-9D5D-A415-96E6-3A41FC88A446}"/>
              </a:ext>
            </a:extLst>
          </p:cNvPr>
          <p:cNvSpPr>
            <a:spLocks noGrp="1"/>
          </p:cNvSpPr>
          <p:nvPr>
            <p:ph type="title"/>
          </p:nvPr>
        </p:nvSpPr>
        <p:spPr>
          <a:xfrm>
            <a:off x="838200" y="9525"/>
            <a:ext cx="10877550" cy="1604963"/>
          </a:xfrm>
        </p:spPr>
        <p:txBody>
          <a:bodyPr>
            <a:normAutofit fontScale="90000"/>
          </a:bodyPr>
          <a:lstStyle/>
          <a:p>
            <a:pPr algn="ctr"/>
            <a:r>
              <a:rPr lang="en-PH" sz="4900" b="1" dirty="0">
                <a:latin typeface="Open Sans" panose="020B0606030504020204" pitchFamily="34" charset="0"/>
                <a:ea typeface="Open Sans" panose="020B0606030504020204" pitchFamily="34" charset="0"/>
                <a:cs typeface="Open Sans" panose="020B0606030504020204" pitchFamily="34" charset="0"/>
              </a:rPr>
              <a:t> </a:t>
            </a:r>
            <a:br>
              <a:rPr lang="en-PH" sz="4900" b="1" dirty="0">
                <a:latin typeface="Open Sans" panose="020B0606030504020204" pitchFamily="34" charset="0"/>
                <a:ea typeface="Open Sans" panose="020B0606030504020204" pitchFamily="34" charset="0"/>
                <a:cs typeface="Open Sans" panose="020B0606030504020204" pitchFamily="34" charset="0"/>
              </a:rPr>
            </a:br>
            <a:r>
              <a:rPr lang="en-PH" sz="49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Overseas Enrollment Process (Philippines, Japan, Korea, etc.)</a:t>
            </a:r>
            <a:br>
              <a:rPr lang="en-PH" dirty="0"/>
            </a:br>
            <a:endParaRPr lang="en-PH" dirty="0"/>
          </a:p>
        </p:txBody>
      </p:sp>
      <p:sp>
        <p:nvSpPr>
          <p:cNvPr id="3" name="Content Placeholder 2">
            <a:extLst>
              <a:ext uri="{FF2B5EF4-FFF2-40B4-BE49-F238E27FC236}">
                <a16:creationId xmlns:a16="http://schemas.microsoft.com/office/drawing/2014/main" id="{F89768AE-4A59-53C5-12D5-509FF77DDC35}"/>
              </a:ext>
            </a:extLst>
          </p:cNvPr>
          <p:cNvSpPr>
            <a:spLocks noGrp="1"/>
          </p:cNvSpPr>
          <p:nvPr>
            <p:ph idx="1"/>
          </p:nvPr>
        </p:nvSpPr>
        <p:spPr>
          <a:xfrm>
            <a:off x="838200" y="1762695"/>
            <a:ext cx="10515600" cy="4910247"/>
          </a:xfrm>
        </p:spPr>
        <p:txBody>
          <a:bodyPr>
            <a:normAutofit fontScale="92500"/>
          </a:bodyPr>
          <a:lstStyle/>
          <a:p>
            <a:pPr marL="0" indent="0">
              <a:buNone/>
            </a:pPr>
            <a:r>
              <a:rPr lang="en-PH" sz="2600" b="1" dirty="0">
                <a:latin typeface="Open Sans" panose="020B0606030504020204" pitchFamily="34" charset="0"/>
                <a:ea typeface="Open Sans" panose="020B0606030504020204" pitchFamily="34" charset="0"/>
                <a:cs typeface="Open Sans" panose="020B0606030504020204" pitchFamily="34" charset="0"/>
              </a:rPr>
              <a:t>Foreign Spouse Enrollment Pathway</a:t>
            </a:r>
          </a:p>
          <a:p>
            <a:r>
              <a:rPr lang="en-PH" sz="2600" dirty="0">
                <a:latin typeface="Open Sans" panose="020B0606030504020204" pitchFamily="34" charset="0"/>
                <a:ea typeface="Open Sans" panose="020B0606030504020204" pitchFamily="34" charset="0"/>
                <a:cs typeface="Open Sans" panose="020B0606030504020204" pitchFamily="34" charset="0"/>
              </a:rPr>
              <a:t>Foreign spouses enroll in U.S. federal benefit programs through the:</a:t>
            </a:r>
          </a:p>
          <a:p>
            <a:pPr lvl="0"/>
            <a:r>
              <a:rPr lang="en-PH" sz="2600" b="1" dirty="0">
                <a:latin typeface="Open Sans" panose="020B0606030504020204" pitchFamily="34" charset="0"/>
                <a:ea typeface="Open Sans" panose="020B0606030504020204" pitchFamily="34" charset="0"/>
                <a:cs typeface="Open Sans" panose="020B0606030504020204" pitchFamily="34" charset="0"/>
              </a:rPr>
              <a:t>U.S. Embassy – Federal Benefits Unit (FBU)</a:t>
            </a:r>
            <a:r>
              <a:rPr lang="en-PH" sz="2600" dirty="0">
                <a:latin typeface="Open Sans" panose="020B0606030504020204" pitchFamily="34" charset="0"/>
                <a:ea typeface="Open Sans" panose="020B0606030504020204" pitchFamily="34" charset="0"/>
                <a:cs typeface="Open Sans" panose="020B0606030504020204" pitchFamily="34" charset="0"/>
              </a:rPr>
              <a:t> </a:t>
            </a:r>
            <a:r>
              <a:rPr lang="en-PH" sz="2600" i="1" dirty="0">
                <a:latin typeface="Open Sans" panose="020B0606030504020204" pitchFamily="34" charset="0"/>
                <a:ea typeface="Open Sans" panose="020B0606030504020204" pitchFamily="34" charset="0"/>
                <a:cs typeface="Open Sans" panose="020B0606030504020204" pitchFamily="34" charset="0"/>
              </a:rPr>
              <a:t>(No travel to the United States required)</a:t>
            </a:r>
            <a:endParaRPr lang="en-PH" sz="2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PH" sz="2600" b="1" dirty="0">
                <a:latin typeface="Open Sans" panose="020B0606030504020204" pitchFamily="34" charset="0"/>
                <a:ea typeface="Open Sans" panose="020B0606030504020204" pitchFamily="34" charset="0"/>
                <a:cs typeface="Open Sans" panose="020B0606030504020204" pitchFamily="34" charset="0"/>
              </a:rPr>
              <a:t>What the FBU Handles</a:t>
            </a:r>
          </a:p>
          <a:p>
            <a:pPr lvl="0"/>
            <a:r>
              <a:rPr lang="en-PH" sz="2600" b="1" dirty="0">
                <a:latin typeface="Open Sans" panose="020B0606030504020204" pitchFamily="34" charset="0"/>
                <a:ea typeface="Open Sans" panose="020B0606030504020204" pitchFamily="34" charset="0"/>
                <a:cs typeface="Open Sans" panose="020B0606030504020204" pitchFamily="34" charset="0"/>
              </a:rPr>
              <a:t>SSN issuance</a:t>
            </a:r>
            <a:r>
              <a:rPr lang="en-PH" sz="2600" dirty="0">
                <a:latin typeface="Open Sans" panose="020B0606030504020204" pitchFamily="34" charset="0"/>
                <a:ea typeface="Open Sans" panose="020B0606030504020204" pitchFamily="34" charset="0"/>
                <a:cs typeface="Open Sans" panose="020B0606030504020204" pitchFamily="34" charset="0"/>
              </a:rPr>
              <a:t> for benefit purposes</a:t>
            </a:r>
          </a:p>
          <a:p>
            <a:pPr lvl="0"/>
            <a:r>
              <a:rPr lang="en-PH" sz="2600" b="1" dirty="0">
                <a:latin typeface="Open Sans" panose="020B0606030504020204" pitchFamily="34" charset="0"/>
                <a:ea typeface="Open Sans" panose="020B0606030504020204" pitchFamily="34" charset="0"/>
                <a:cs typeface="Open Sans" panose="020B0606030504020204" pitchFamily="34" charset="0"/>
              </a:rPr>
              <a:t>Medicare Part A &amp; Part B enrollment</a:t>
            </a:r>
            <a:endParaRPr lang="en-PH" sz="2600" dirty="0">
              <a:latin typeface="Open Sans" panose="020B0606030504020204" pitchFamily="34" charset="0"/>
              <a:ea typeface="Open Sans" panose="020B0606030504020204" pitchFamily="34" charset="0"/>
              <a:cs typeface="Open Sans" panose="020B0606030504020204" pitchFamily="34" charset="0"/>
            </a:endParaRPr>
          </a:p>
          <a:p>
            <a:pPr lvl="0"/>
            <a:r>
              <a:rPr lang="en-PH" sz="2600" b="1" dirty="0">
                <a:latin typeface="Open Sans" panose="020B0606030504020204" pitchFamily="34" charset="0"/>
                <a:ea typeface="Open Sans" panose="020B0606030504020204" pitchFamily="34" charset="0"/>
                <a:cs typeface="Open Sans" panose="020B0606030504020204" pitchFamily="34" charset="0"/>
              </a:rPr>
              <a:t>Survivor benefits processing</a:t>
            </a:r>
            <a:endParaRPr lang="en-PH" sz="2600" dirty="0">
              <a:latin typeface="Open Sans" panose="020B0606030504020204" pitchFamily="34" charset="0"/>
              <a:ea typeface="Open Sans" panose="020B0606030504020204" pitchFamily="34" charset="0"/>
              <a:cs typeface="Open Sans" panose="020B0606030504020204" pitchFamily="34" charset="0"/>
            </a:endParaRPr>
          </a:p>
          <a:p>
            <a:pPr lvl="0"/>
            <a:r>
              <a:rPr lang="en-PH" sz="2600" b="1" dirty="0">
                <a:latin typeface="Open Sans" panose="020B0606030504020204" pitchFamily="34" charset="0"/>
                <a:ea typeface="Open Sans" panose="020B0606030504020204" pitchFamily="34" charset="0"/>
                <a:cs typeface="Open Sans" panose="020B0606030504020204" pitchFamily="34" charset="0"/>
              </a:rPr>
              <a:t>Identity verification</a:t>
            </a:r>
            <a:r>
              <a:rPr lang="en-PH" sz="2600" dirty="0">
                <a:latin typeface="Open Sans" panose="020B0606030504020204" pitchFamily="34" charset="0"/>
                <a:ea typeface="Open Sans" panose="020B0606030504020204" pitchFamily="34" charset="0"/>
                <a:cs typeface="Open Sans" panose="020B0606030504020204" pitchFamily="34" charset="0"/>
              </a:rPr>
              <a:t> for federal records</a:t>
            </a:r>
          </a:p>
          <a:p>
            <a:pPr marL="0" indent="0">
              <a:buNone/>
            </a:pPr>
            <a:endParaRPr lang="en-PH" dirty="0"/>
          </a:p>
        </p:txBody>
      </p:sp>
    </p:spTree>
    <p:extLst>
      <p:ext uri="{BB962C8B-B14F-4D97-AF65-F5344CB8AC3E}">
        <p14:creationId xmlns:p14="http://schemas.microsoft.com/office/powerpoint/2010/main" val="3209766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3217-55FA-3E79-0001-44BC8DA70D34}"/>
              </a:ext>
            </a:extLst>
          </p:cNvPr>
          <p:cNvSpPr>
            <a:spLocks noGrp="1"/>
          </p:cNvSpPr>
          <p:nvPr>
            <p:ph type="title"/>
          </p:nvPr>
        </p:nvSpPr>
        <p:spPr>
          <a:xfrm>
            <a:off x="723900" y="27141"/>
            <a:ext cx="10515600" cy="1325563"/>
          </a:xfrm>
        </p:spPr>
        <p:txBody>
          <a:bodyPr>
            <a:normAutofit fontScale="90000"/>
          </a:bodyPr>
          <a:lstStyle/>
          <a:p>
            <a:pPr algn="ctr"/>
            <a:br>
              <a:rPr lang="en-US" b="1" i="0" dirty="0">
                <a:effectLst/>
                <a:highlight>
                  <a:srgbClr val="FFFFFF"/>
                </a:highlight>
                <a:latin typeface="Source Sans Pro Web"/>
              </a:rPr>
            </a:br>
            <a:r>
              <a:rPr lang="en-US" sz="4400" b="1" i="0" dirty="0">
                <a:solidFill>
                  <a:srgbClr val="C00000"/>
                </a:solidFill>
                <a:effectLst/>
                <a:highlight>
                  <a:srgbClr val="FFFFFF"/>
                </a:highlight>
                <a:latin typeface="Open Sans"/>
              </a:rPr>
              <a:t>Medicaid</a:t>
            </a:r>
            <a:br>
              <a:rPr lang="en-US" b="1" i="0" dirty="0">
                <a:solidFill>
                  <a:srgbClr val="C00000"/>
                </a:solidFill>
                <a:effectLst/>
                <a:highlight>
                  <a:srgbClr val="FFFFFF"/>
                </a:highlight>
                <a:latin typeface="Open Sans"/>
              </a:rPr>
            </a:br>
            <a:endParaRPr lang="en-US" dirty="0">
              <a:solidFill>
                <a:srgbClr val="C00000"/>
              </a:solidFill>
              <a:latin typeface="Open Sans"/>
            </a:endParaRPr>
          </a:p>
        </p:txBody>
      </p:sp>
      <p:sp>
        <p:nvSpPr>
          <p:cNvPr id="3" name="Content Placeholder 2">
            <a:extLst>
              <a:ext uri="{FF2B5EF4-FFF2-40B4-BE49-F238E27FC236}">
                <a16:creationId xmlns:a16="http://schemas.microsoft.com/office/drawing/2014/main" id="{AF11BE82-23CB-F308-0ED6-ACCBCC577764}"/>
              </a:ext>
            </a:extLst>
          </p:cNvPr>
          <p:cNvSpPr>
            <a:spLocks noGrp="1"/>
          </p:cNvSpPr>
          <p:nvPr>
            <p:ph idx="1"/>
          </p:nvPr>
        </p:nvSpPr>
        <p:spPr>
          <a:xfrm>
            <a:off x="452283" y="1109406"/>
            <a:ext cx="11336593" cy="4798142"/>
          </a:xfrm>
        </p:spPr>
        <p:txBody>
          <a:bodyPr>
            <a:normAutofit fontScale="92500" lnSpcReduction="20000"/>
          </a:bodyPr>
          <a:lstStyle/>
          <a:p>
            <a:pPr marL="0" indent="0" algn="l">
              <a:buNone/>
            </a:pPr>
            <a:endParaRPr lang="en-US" b="1" i="0" dirty="0">
              <a:solidFill>
                <a:srgbClr val="1A4480"/>
              </a:solidFill>
              <a:effectLst/>
              <a:highlight>
                <a:srgbClr val="FFFFFF"/>
              </a:highlight>
              <a:latin typeface="Source Sans Pro Web"/>
            </a:endParaRPr>
          </a:p>
          <a:p>
            <a:pPr algn="l"/>
            <a:r>
              <a:rPr lang="en-US" b="0" i="0" dirty="0">
                <a:solidFill>
                  <a:srgbClr val="1B1B1B"/>
                </a:solidFill>
                <a:effectLst/>
                <a:highlight>
                  <a:srgbClr val="FFFFFF"/>
                </a:highlight>
                <a:latin typeface="Source Sans Pro Web"/>
              </a:rPr>
              <a:t>Medicaid is a </a:t>
            </a:r>
            <a:r>
              <a:rPr lang="en-US" b="0" i="0" u="sng" dirty="0">
                <a:solidFill>
                  <a:srgbClr val="1B1B1B"/>
                </a:solidFill>
                <a:effectLst/>
                <a:highlight>
                  <a:srgbClr val="FFFFFF"/>
                </a:highlight>
                <a:latin typeface="Source Sans Pro Web"/>
              </a:rPr>
              <a:t>joint federal and state </a:t>
            </a:r>
            <a:r>
              <a:rPr lang="en-US" b="0" i="0" dirty="0">
                <a:solidFill>
                  <a:srgbClr val="1B1B1B"/>
                </a:solidFill>
                <a:effectLst/>
                <a:highlight>
                  <a:srgbClr val="FFFFFF"/>
                </a:highlight>
                <a:latin typeface="Source Sans Pro Web"/>
              </a:rPr>
              <a:t>program that helps cover medical costs for some people with limited income and resources. The federal government has general rules that all state Medicaid programs must follow, but each state runs its own program. This means eligibility requirements and benefits can vary from state to state.</a:t>
            </a:r>
          </a:p>
          <a:p>
            <a:pPr marL="0" indent="0" algn="l">
              <a:buNone/>
            </a:pPr>
            <a:endParaRPr lang="en-US" b="0" i="0" dirty="0">
              <a:solidFill>
                <a:srgbClr val="1B1B1B"/>
              </a:solidFill>
              <a:effectLst/>
              <a:highlight>
                <a:srgbClr val="FFFFFF"/>
              </a:highlight>
              <a:latin typeface="Source Sans Pro Web"/>
            </a:endParaRPr>
          </a:p>
          <a:p>
            <a:pPr algn="l"/>
            <a:r>
              <a:rPr lang="en-US" b="0" i="0" dirty="0">
                <a:solidFill>
                  <a:srgbClr val="1B1B1B"/>
                </a:solidFill>
                <a:effectLst/>
                <a:highlight>
                  <a:srgbClr val="FFFFFF"/>
                </a:highlight>
                <a:latin typeface="Source Sans Pro Web"/>
              </a:rPr>
              <a:t>Medicaid offers benefits that Medicare doesn’t normally cover, like nursing home care and personal care services. People with Medicaid usually don’t pay anything for covered medical expenses but may owe a small co-payment for some items or services.</a:t>
            </a:r>
          </a:p>
          <a:p>
            <a:endParaRPr lang="en-US" dirty="0"/>
          </a:p>
        </p:txBody>
      </p:sp>
    </p:spTree>
    <p:extLst>
      <p:ext uri="{BB962C8B-B14F-4D97-AF65-F5344CB8AC3E}">
        <p14:creationId xmlns:p14="http://schemas.microsoft.com/office/powerpoint/2010/main" val="673780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Medicare Part A And B Coverage Chart 2024 - Wynny Dominica">
            <a:extLst>
              <a:ext uri="{FF2B5EF4-FFF2-40B4-BE49-F238E27FC236}">
                <a16:creationId xmlns:a16="http://schemas.microsoft.com/office/drawing/2014/main" id="{323AD25A-4048-B581-460C-97D53BF63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28" y="1130955"/>
            <a:ext cx="11669343" cy="51555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B23007-C676-E162-5C20-09FE601E9731}"/>
              </a:ext>
            </a:extLst>
          </p:cNvPr>
          <p:cNvSpPr>
            <a:spLocks noGrp="1"/>
          </p:cNvSpPr>
          <p:nvPr>
            <p:ph type="title"/>
          </p:nvPr>
        </p:nvSpPr>
        <p:spPr>
          <a:xfrm>
            <a:off x="838200" y="-3175"/>
            <a:ext cx="10515600" cy="1325563"/>
          </a:xfrm>
        </p:spPr>
        <p:txBody>
          <a:bodyPr>
            <a:normAutofit/>
          </a:bodyPr>
          <a:lstStyle/>
          <a:p>
            <a:pPr algn="ctr"/>
            <a:r>
              <a:rPr lang="en-US" sz="4000" b="1" dirty="0">
                <a:solidFill>
                  <a:srgbClr val="FF0000"/>
                </a:solidFill>
                <a:latin typeface="Open Sans"/>
              </a:rPr>
              <a:t>Medicare Coverage</a:t>
            </a:r>
          </a:p>
        </p:txBody>
      </p:sp>
      <p:sp>
        <p:nvSpPr>
          <p:cNvPr id="3" name="Content Placeholder 2">
            <a:extLst>
              <a:ext uri="{FF2B5EF4-FFF2-40B4-BE49-F238E27FC236}">
                <a16:creationId xmlns:a16="http://schemas.microsoft.com/office/drawing/2014/main" id="{530CD6CD-35C9-FB0C-BB07-3C3169C1885B}"/>
              </a:ext>
            </a:extLst>
          </p:cNvPr>
          <p:cNvSpPr>
            <a:spLocks noGrp="1"/>
          </p:cNvSpPr>
          <p:nvPr>
            <p:ph idx="1"/>
          </p:nvPr>
        </p:nvSpPr>
        <p:spPr>
          <a:xfrm flipV="1">
            <a:off x="838199" y="6857080"/>
            <a:ext cx="7927676" cy="90002"/>
          </a:xfrm>
        </p:spPr>
        <p:txBody>
          <a:bodyPr>
            <a:normAutofit fontScale="25000" lnSpcReduction="20000"/>
          </a:bodyPr>
          <a:lstStyle/>
          <a:p>
            <a:endParaRPr lang="en-US"/>
          </a:p>
        </p:txBody>
      </p:sp>
      <p:sp>
        <p:nvSpPr>
          <p:cNvPr id="6" name="Rectangle 7">
            <a:extLst>
              <a:ext uri="{FF2B5EF4-FFF2-40B4-BE49-F238E27FC236}">
                <a16:creationId xmlns:a16="http://schemas.microsoft.com/office/drawing/2014/main" id="{E1F22927-75E8-4037-AB92-E088F62F4101}"/>
              </a:ext>
            </a:extLst>
          </p:cNvPr>
          <p:cNvSpPr>
            <a:spLocks noChangeArrowheads="1"/>
          </p:cNvSpPr>
          <p:nvPr/>
        </p:nvSpPr>
        <p:spPr bwMode="auto">
          <a:xfrm>
            <a:off x="0" y="571500"/>
            <a:ext cx="457200"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8">
            <a:extLst>
              <a:ext uri="{FF2B5EF4-FFF2-40B4-BE49-F238E27FC236}">
                <a16:creationId xmlns:a16="http://schemas.microsoft.com/office/drawing/2014/main" id="{178D0EDC-3F49-02BE-CF9C-7CFF02645A0C}"/>
              </a:ext>
            </a:extLst>
          </p:cNvPr>
          <p:cNvSpPr>
            <a:spLocks noChangeArrowheads="1"/>
          </p:cNvSpPr>
          <p:nvPr/>
        </p:nvSpPr>
        <p:spPr bwMode="auto">
          <a:xfrm>
            <a:off x="0" y="0"/>
            <a:ext cx="12192000"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a:ln>
                <a:noFill/>
              </a:ln>
              <a:solidFill>
                <a:srgbClr val="FFFFFF"/>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br>
              <a:rPr kumimoji="0" lang="en-US" altLang="en-US" sz="800" b="0" i="0" u="none" strike="noStrike" cap="none" normalizeH="0" baseline="0">
                <a:ln>
                  <a:noFill/>
                </a:ln>
                <a:solidFill>
                  <a:schemeClr val="tx1"/>
                </a:solidFill>
                <a:effectLst/>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5322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C9B6-E717-E6BE-03B1-5C9827318561}"/>
              </a:ext>
            </a:extLst>
          </p:cNvPr>
          <p:cNvSpPr>
            <a:spLocks noGrp="1"/>
          </p:cNvSpPr>
          <p:nvPr>
            <p:ph type="title"/>
          </p:nvPr>
        </p:nvSpPr>
        <p:spPr>
          <a:xfrm>
            <a:off x="838200" y="9525"/>
            <a:ext cx="10515600" cy="1325563"/>
          </a:xfrm>
        </p:spPr>
        <p:txBody>
          <a:bodyPr>
            <a:normAutofit/>
          </a:bodyPr>
          <a:lstStyle/>
          <a:p>
            <a:pPr algn="ctr"/>
            <a:r>
              <a:rPr lang="en-US" sz="4000" b="1" dirty="0">
                <a:solidFill>
                  <a:srgbClr val="FF0000"/>
                </a:solidFill>
                <a:latin typeface="Open Sans"/>
                <a:ea typeface="Open Sans"/>
                <a:cs typeface="Open Sans"/>
              </a:rPr>
              <a:t>Late in signing up for Medicare</a:t>
            </a:r>
          </a:p>
        </p:txBody>
      </p:sp>
      <p:sp>
        <p:nvSpPr>
          <p:cNvPr id="3" name="Content Placeholder 2">
            <a:extLst>
              <a:ext uri="{FF2B5EF4-FFF2-40B4-BE49-F238E27FC236}">
                <a16:creationId xmlns:a16="http://schemas.microsoft.com/office/drawing/2014/main" id="{9ECF4DCF-D125-B051-529A-1EBE7507C3A1}"/>
              </a:ext>
            </a:extLst>
          </p:cNvPr>
          <p:cNvSpPr>
            <a:spLocks noGrp="1"/>
          </p:cNvSpPr>
          <p:nvPr>
            <p:ph idx="1"/>
          </p:nvPr>
        </p:nvSpPr>
        <p:spPr>
          <a:xfrm>
            <a:off x="838199" y="1662683"/>
            <a:ext cx="10918371" cy="4857859"/>
          </a:xfrm>
        </p:spPr>
        <p:txBody>
          <a:bodyPr vert="horz" lIns="91440" tIns="45720" rIns="91440" bIns="45720" rtlCol="0" anchor="t">
            <a:normAutofit fontScale="62500" lnSpcReduction="20000"/>
          </a:bodyPr>
          <a:lstStyle/>
          <a:p>
            <a:pPr marL="0" indent="0">
              <a:buNone/>
            </a:pPr>
            <a:r>
              <a:rPr lang="en-PH" b="1" dirty="0">
                <a:latin typeface="Open Sans" panose="020B0606030504020204" pitchFamily="34" charset="0"/>
                <a:ea typeface="Open Sans" panose="020B0606030504020204" pitchFamily="34" charset="0"/>
                <a:cs typeface="Open Sans" panose="020B0606030504020204" pitchFamily="34" charset="0"/>
              </a:rPr>
              <a:t>Medicare Part B Late Enrollment Penalty</a:t>
            </a:r>
          </a:p>
          <a:p>
            <a:pPr lvl="0"/>
            <a:r>
              <a:rPr lang="en-PH" dirty="0">
                <a:latin typeface="Open Sans" panose="020B0606030504020204" pitchFamily="34" charset="0"/>
                <a:ea typeface="Open Sans" panose="020B0606030504020204" pitchFamily="34" charset="0"/>
                <a:cs typeface="Open Sans" panose="020B0606030504020204" pitchFamily="34" charset="0"/>
              </a:rPr>
              <a:t>For every </a:t>
            </a:r>
            <a:r>
              <a:rPr lang="en-PH" b="1" dirty="0">
                <a:latin typeface="Open Sans" panose="020B0606030504020204" pitchFamily="34" charset="0"/>
                <a:ea typeface="Open Sans" panose="020B0606030504020204" pitchFamily="34" charset="0"/>
                <a:cs typeface="Open Sans" panose="020B0606030504020204" pitchFamily="34" charset="0"/>
              </a:rPr>
              <a:t>full 12‑month period</a:t>
            </a:r>
            <a:r>
              <a:rPr lang="en-PH" dirty="0">
                <a:latin typeface="Open Sans" panose="020B0606030504020204" pitchFamily="34" charset="0"/>
                <a:ea typeface="Open Sans" panose="020B0606030504020204" pitchFamily="34" charset="0"/>
                <a:cs typeface="Open Sans" panose="020B0606030504020204" pitchFamily="34" charset="0"/>
              </a:rPr>
              <a:t> you delay enrolling in </a:t>
            </a:r>
            <a:r>
              <a:rPr lang="en-PH" b="1" dirty="0">
                <a:latin typeface="Open Sans" panose="020B0606030504020204" pitchFamily="34" charset="0"/>
                <a:ea typeface="Open Sans" panose="020B0606030504020204" pitchFamily="34" charset="0"/>
                <a:cs typeface="Open Sans" panose="020B0606030504020204" pitchFamily="34" charset="0"/>
              </a:rPr>
              <a:t>Medicare Part B</a:t>
            </a:r>
            <a:r>
              <a:rPr lang="en-PH" dirty="0">
                <a:latin typeface="Open Sans" panose="020B0606030504020204" pitchFamily="34" charset="0"/>
                <a:ea typeface="Open Sans" panose="020B0606030504020204" pitchFamily="34" charset="0"/>
                <a:cs typeface="Open Sans" panose="020B0606030504020204" pitchFamily="34" charset="0"/>
              </a:rPr>
              <a:t>, your monthly Part B premium increases by </a:t>
            </a:r>
            <a:r>
              <a:rPr lang="en-PH" b="1" dirty="0">
                <a:latin typeface="Open Sans" panose="020B0606030504020204" pitchFamily="34" charset="0"/>
                <a:ea typeface="Open Sans" panose="020B0606030504020204" pitchFamily="34" charset="0"/>
                <a:cs typeface="Open Sans" panose="020B0606030504020204" pitchFamily="34" charset="0"/>
              </a:rPr>
              <a:t>10%</a:t>
            </a:r>
            <a:r>
              <a:rPr lang="en-PH" dirty="0">
                <a:latin typeface="Open Sans" panose="020B0606030504020204" pitchFamily="34" charset="0"/>
                <a:ea typeface="Open Sans" panose="020B0606030504020204" pitchFamily="34" charset="0"/>
                <a:cs typeface="Open Sans" panose="020B0606030504020204" pitchFamily="34" charset="0"/>
              </a:rPr>
              <a:t>. </a:t>
            </a:r>
          </a:p>
          <a:p>
            <a:pPr lvl="0"/>
            <a:r>
              <a:rPr lang="en-PH" dirty="0">
                <a:latin typeface="Open Sans" panose="020B0606030504020204" pitchFamily="34" charset="0"/>
                <a:ea typeface="Open Sans" panose="020B0606030504020204" pitchFamily="34" charset="0"/>
                <a:cs typeface="Open Sans" panose="020B0606030504020204" pitchFamily="34" charset="0"/>
              </a:rPr>
              <a:t>The penalty is </a:t>
            </a:r>
            <a:r>
              <a:rPr lang="en-PH" b="1" dirty="0">
                <a:latin typeface="Open Sans" panose="020B0606030504020204" pitchFamily="34" charset="0"/>
                <a:ea typeface="Open Sans" panose="020B0606030504020204" pitchFamily="34" charset="0"/>
                <a:cs typeface="Open Sans" panose="020B0606030504020204" pitchFamily="34" charset="0"/>
              </a:rPr>
              <a:t>permanent</a:t>
            </a:r>
            <a:r>
              <a:rPr lang="en-PH" dirty="0">
                <a:latin typeface="Open Sans" panose="020B0606030504020204" pitchFamily="34" charset="0"/>
                <a:ea typeface="Open Sans" panose="020B0606030504020204" pitchFamily="34" charset="0"/>
                <a:cs typeface="Open Sans" panose="020B0606030504020204" pitchFamily="34" charset="0"/>
              </a:rPr>
              <a:t> — it stays on your premium </a:t>
            </a:r>
            <a:r>
              <a:rPr lang="en-PH" b="1" dirty="0">
                <a:latin typeface="Open Sans" panose="020B0606030504020204" pitchFamily="34" charset="0"/>
                <a:ea typeface="Open Sans" panose="020B0606030504020204" pitchFamily="34" charset="0"/>
                <a:cs typeface="Open Sans" panose="020B0606030504020204" pitchFamily="34" charset="0"/>
              </a:rPr>
              <a:t>for as long as you have Part B</a:t>
            </a:r>
            <a:r>
              <a:rPr lang="en-PH" dirty="0">
                <a:latin typeface="Open Sans" panose="020B0606030504020204" pitchFamily="34" charset="0"/>
                <a:ea typeface="Open Sans" panose="020B0606030504020204" pitchFamily="34" charset="0"/>
                <a:cs typeface="Open Sans" panose="020B0606030504020204" pitchFamily="34" charset="0"/>
              </a:rPr>
              <a:t>.</a:t>
            </a:r>
          </a:p>
          <a:p>
            <a:pPr marL="0" lvl="0" indent="0">
              <a:buNone/>
            </a:pPr>
            <a:r>
              <a:rPr lang="en-PH" dirty="0">
                <a:latin typeface="Open Sans" panose="020B0606030504020204" pitchFamily="34" charset="0"/>
                <a:ea typeface="Open Sans" panose="020B0606030504020204" pitchFamily="34" charset="0"/>
                <a:cs typeface="Open Sans" panose="020B0606030504020204" pitchFamily="34" charset="0"/>
              </a:rPr>
              <a:t> </a:t>
            </a:r>
          </a:p>
          <a:p>
            <a:pPr marL="0" indent="0">
              <a:buNone/>
            </a:pPr>
            <a:r>
              <a:rPr lang="en-PH" b="1" dirty="0">
                <a:latin typeface="Open Sans" panose="020B0606030504020204" pitchFamily="34" charset="0"/>
                <a:ea typeface="Open Sans" panose="020B0606030504020204" pitchFamily="34" charset="0"/>
                <a:cs typeface="Open Sans" panose="020B0606030504020204" pitchFamily="34" charset="0"/>
              </a:rPr>
              <a:t>Penalty Exceptions</a:t>
            </a:r>
          </a:p>
          <a:p>
            <a:r>
              <a:rPr lang="en-PH" dirty="0">
                <a:latin typeface="Open Sans" panose="020B0606030504020204" pitchFamily="34" charset="0"/>
                <a:ea typeface="Open Sans" panose="020B0606030504020204" pitchFamily="34" charset="0"/>
                <a:cs typeface="Open Sans" panose="020B0606030504020204" pitchFamily="34" charset="0"/>
              </a:rPr>
              <a:t>You </a:t>
            </a:r>
            <a:r>
              <a:rPr lang="en-PH" b="1" dirty="0">
                <a:latin typeface="Open Sans" panose="020B0606030504020204" pitchFamily="34" charset="0"/>
                <a:ea typeface="Open Sans" panose="020B0606030504020204" pitchFamily="34" charset="0"/>
                <a:cs typeface="Open Sans" panose="020B0606030504020204" pitchFamily="34" charset="0"/>
              </a:rPr>
              <a:t>will not</a:t>
            </a:r>
            <a:r>
              <a:rPr lang="en-PH" dirty="0">
                <a:latin typeface="Open Sans" panose="020B0606030504020204" pitchFamily="34" charset="0"/>
                <a:ea typeface="Open Sans" panose="020B0606030504020204" pitchFamily="34" charset="0"/>
                <a:cs typeface="Open Sans" panose="020B0606030504020204" pitchFamily="34" charset="0"/>
              </a:rPr>
              <a:t> pay the 10% penalty if you had </a:t>
            </a:r>
            <a:r>
              <a:rPr lang="en-PH" b="1" dirty="0">
                <a:latin typeface="Open Sans" panose="020B0606030504020204" pitchFamily="34" charset="0"/>
                <a:ea typeface="Open Sans" panose="020B0606030504020204" pitchFamily="34" charset="0"/>
                <a:cs typeface="Open Sans" panose="020B0606030504020204" pitchFamily="34" charset="0"/>
              </a:rPr>
              <a:t>creditable coverage</a:t>
            </a:r>
            <a:r>
              <a:rPr lang="en-PH" dirty="0">
                <a:latin typeface="Open Sans" panose="020B0606030504020204" pitchFamily="34" charset="0"/>
                <a:ea typeface="Open Sans" panose="020B0606030504020204" pitchFamily="34" charset="0"/>
                <a:cs typeface="Open Sans" panose="020B0606030504020204" pitchFamily="34" charset="0"/>
              </a:rPr>
              <a:t>, such as:</a:t>
            </a:r>
          </a:p>
          <a:p>
            <a:pPr lvl="0"/>
            <a:r>
              <a:rPr lang="en-PH" b="1" dirty="0">
                <a:latin typeface="Open Sans" panose="020B0606030504020204" pitchFamily="34" charset="0"/>
                <a:ea typeface="Open Sans" panose="020B0606030504020204" pitchFamily="34" charset="0"/>
                <a:cs typeface="Open Sans" panose="020B0606030504020204" pitchFamily="34" charset="0"/>
              </a:rPr>
              <a:t>Job‑based insurance</a:t>
            </a:r>
            <a:r>
              <a:rPr lang="en-PH" dirty="0">
                <a:latin typeface="Open Sans" panose="020B0606030504020204" pitchFamily="34" charset="0"/>
                <a:ea typeface="Open Sans" panose="020B0606030504020204" pitchFamily="34" charset="0"/>
                <a:cs typeface="Open Sans" panose="020B0606030504020204" pitchFamily="34" charset="0"/>
              </a:rPr>
              <a:t> from your or your spouse’s </a:t>
            </a:r>
            <a:r>
              <a:rPr lang="en-PH" b="1" dirty="0">
                <a:latin typeface="Open Sans" panose="020B0606030504020204" pitchFamily="34" charset="0"/>
                <a:ea typeface="Open Sans" panose="020B0606030504020204" pitchFamily="34" charset="0"/>
                <a:cs typeface="Open Sans" panose="020B0606030504020204" pitchFamily="34" charset="0"/>
              </a:rPr>
              <a:t>current employment</a:t>
            </a:r>
            <a:endParaRPr lang="en-PH" dirty="0">
              <a:latin typeface="Open Sans" panose="020B0606030504020204" pitchFamily="34" charset="0"/>
              <a:ea typeface="Open Sans" panose="020B0606030504020204" pitchFamily="34" charset="0"/>
              <a:cs typeface="Open Sans" panose="020B0606030504020204" pitchFamily="34" charset="0"/>
            </a:endParaRPr>
          </a:p>
          <a:p>
            <a:pPr lvl="0"/>
            <a:r>
              <a:rPr lang="en-PH" dirty="0">
                <a:latin typeface="Open Sans" panose="020B0606030504020204" pitchFamily="34" charset="0"/>
                <a:ea typeface="Open Sans" panose="020B0606030504020204" pitchFamily="34" charset="0"/>
                <a:cs typeface="Open Sans" panose="020B0606030504020204" pitchFamily="34" charset="0"/>
              </a:rPr>
              <a:t>Eligibility for a </a:t>
            </a:r>
            <a:r>
              <a:rPr lang="en-PH" b="1" dirty="0">
                <a:latin typeface="Open Sans" panose="020B0606030504020204" pitchFamily="34" charset="0"/>
                <a:ea typeface="Open Sans" panose="020B0606030504020204" pitchFamily="34" charset="0"/>
                <a:cs typeface="Open Sans" panose="020B0606030504020204" pitchFamily="34" charset="0"/>
              </a:rPr>
              <a:t>Medicare Savings Program (MSP)</a:t>
            </a:r>
            <a:r>
              <a:rPr lang="en-PH" dirty="0">
                <a:latin typeface="Open Sans" panose="020B0606030504020204" pitchFamily="34" charset="0"/>
                <a:ea typeface="Open Sans" panose="020B0606030504020204" pitchFamily="34" charset="0"/>
                <a:cs typeface="Open Sans" panose="020B0606030504020204" pitchFamily="34" charset="0"/>
              </a:rPr>
              <a:t> </a:t>
            </a:r>
          </a:p>
          <a:p>
            <a:pPr marL="0" lvl="0" indent="0">
              <a:buNone/>
            </a:pPr>
            <a:endParaRPr lang="en-PH"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PH" b="1" dirty="0">
                <a:latin typeface="Open Sans" panose="020B0606030504020204" pitchFamily="34" charset="0"/>
                <a:ea typeface="Open Sans" panose="020B0606030504020204" pitchFamily="34" charset="0"/>
                <a:cs typeface="Open Sans" panose="020B0606030504020204" pitchFamily="34" charset="0"/>
              </a:rPr>
              <a:t>Key Takeaway</a:t>
            </a:r>
          </a:p>
          <a:p>
            <a:pPr lvl="0"/>
            <a:r>
              <a:rPr lang="en-PH" dirty="0">
                <a:latin typeface="Open Sans" panose="020B0606030504020204" pitchFamily="34" charset="0"/>
                <a:ea typeface="Open Sans" panose="020B0606030504020204" pitchFamily="34" charset="0"/>
                <a:cs typeface="Open Sans" panose="020B0606030504020204" pitchFamily="34" charset="0"/>
              </a:rPr>
              <a:t>Delaying Part B without creditable coverage = </a:t>
            </a:r>
            <a:r>
              <a:rPr lang="en-PH" b="1" dirty="0">
                <a:latin typeface="Open Sans" panose="020B0606030504020204" pitchFamily="34" charset="0"/>
                <a:ea typeface="Open Sans" panose="020B0606030504020204" pitchFamily="34" charset="0"/>
                <a:cs typeface="Open Sans" panose="020B0606030504020204" pitchFamily="34" charset="0"/>
              </a:rPr>
              <a:t>10% penalty per year</a:t>
            </a:r>
            <a:r>
              <a:rPr lang="en-PH" dirty="0">
                <a:latin typeface="Open Sans" panose="020B0606030504020204" pitchFamily="34" charset="0"/>
                <a:ea typeface="Open Sans" panose="020B0606030504020204" pitchFamily="34" charset="0"/>
                <a:cs typeface="Open Sans" panose="020B0606030504020204" pitchFamily="34" charset="0"/>
              </a:rPr>
              <a:t>, permanently.</a:t>
            </a:r>
          </a:p>
          <a:p>
            <a:pPr lvl="0"/>
            <a:r>
              <a:rPr lang="en-PH" dirty="0">
                <a:latin typeface="Open Sans" panose="020B0606030504020204" pitchFamily="34" charset="0"/>
                <a:ea typeface="Open Sans" panose="020B0606030504020204" pitchFamily="34" charset="0"/>
                <a:cs typeface="Open Sans" panose="020B0606030504020204" pitchFamily="34" charset="0"/>
              </a:rPr>
              <a:t>Enrolling on time or maintaining employer‑based coverage = </a:t>
            </a:r>
            <a:r>
              <a:rPr lang="en-PH" b="1" dirty="0">
                <a:latin typeface="Open Sans" panose="020B0606030504020204" pitchFamily="34" charset="0"/>
                <a:ea typeface="Open Sans" panose="020B0606030504020204" pitchFamily="34" charset="0"/>
                <a:cs typeface="Open Sans" panose="020B0606030504020204" pitchFamily="34" charset="0"/>
              </a:rPr>
              <a:t>no penalty</a:t>
            </a:r>
            <a:r>
              <a:rPr lang="en-PH" dirty="0">
                <a:latin typeface="Open Sans" panose="020B0606030504020204" pitchFamily="34" charset="0"/>
                <a:ea typeface="Open Sans" panose="020B0606030504020204" pitchFamily="34" charset="0"/>
                <a:cs typeface="Open Sans" panose="020B0606030504020204" pitchFamily="34" charset="0"/>
              </a:rPr>
              <a:t>.</a:t>
            </a:r>
          </a:p>
          <a:p>
            <a:endParaRPr lang="en-US" dirty="0"/>
          </a:p>
        </p:txBody>
      </p:sp>
    </p:spTree>
    <p:extLst>
      <p:ext uri="{BB962C8B-B14F-4D97-AF65-F5344CB8AC3E}">
        <p14:creationId xmlns:p14="http://schemas.microsoft.com/office/powerpoint/2010/main" val="3343341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F13CB-2BB3-ABEC-1A57-32CA4D2A8D39}"/>
              </a:ext>
            </a:extLst>
          </p:cNvPr>
          <p:cNvSpPr>
            <a:spLocks noGrp="1"/>
          </p:cNvSpPr>
          <p:nvPr>
            <p:ph type="title"/>
          </p:nvPr>
        </p:nvSpPr>
        <p:spPr>
          <a:xfrm>
            <a:off x="374755" y="9525"/>
            <a:ext cx="11392524" cy="1325563"/>
          </a:xfrm>
        </p:spPr>
        <p:txBody>
          <a:bodyPr>
            <a:normAutofit fontScale="90000"/>
          </a:bodyPr>
          <a:lstStyle/>
          <a:p>
            <a:pPr algn="ctr"/>
            <a:br>
              <a:rPr lang="en-US" sz="4400" b="1" i="0" cap="all" dirty="0">
                <a:effectLst/>
                <a:latin typeface="Public Sans"/>
              </a:rPr>
            </a:br>
            <a:r>
              <a:rPr lang="en-US" sz="4400" b="1" i="0" cap="all" dirty="0">
                <a:solidFill>
                  <a:srgbClr val="FF0000"/>
                </a:solidFill>
                <a:effectLst/>
                <a:latin typeface="Open Sans"/>
                <a:ea typeface="Open Sans"/>
                <a:cs typeface="Open Sans"/>
              </a:rPr>
              <a:t>Consular Report of Birth Abroad (CRBA)</a:t>
            </a:r>
            <a:br>
              <a:rPr lang="en-US" sz="4400" b="1" i="0" cap="all" dirty="0">
                <a:solidFill>
                  <a:srgbClr val="FF0000"/>
                </a:solidFill>
                <a:effectLst/>
                <a:latin typeface="Open Sans"/>
              </a:rPr>
            </a:br>
            <a:endParaRPr lang="en-US" sz="4400" dirty="0">
              <a:solidFill>
                <a:srgbClr val="FF0000"/>
              </a:solidFill>
              <a:latin typeface="Open Sans"/>
            </a:endParaRPr>
          </a:p>
        </p:txBody>
      </p:sp>
      <p:sp>
        <p:nvSpPr>
          <p:cNvPr id="3" name="Content Placeholder 2">
            <a:extLst>
              <a:ext uri="{FF2B5EF4-FFF2-40B4-BE49-F238E27FC236}">
                <a16:creationId xmlns:a16="http://schemas.microsoft.com/office/drawing/2014/main" id="{D6A53315-F889-0144-BB76-6F661178EB3B}"/>
              </a:ext>
            </a:extLst>
          </p:cNvPr>
          <p:cNvSpPr>
            <a:spLocks noGrp="1"/>
          </p:cNvSpPr>
          <p:nvPr>
            <p:ph idx="1"/>
          </p:nvPr>
        </p:nvSpPr>
        <p:spPr>
          <a:xfrm>
            <a:off x="299091" y="1770517"/>
            <a:ext cx="11892909" cy="5296732"/>
          </a:xfrm>
        </p:spPr>
        <p:txBody>
          <a:bodyPr vert="horz" lIns="91440" tIns="45720" rIns="91440" bIns="45720" rtlCol="0" anchor="t">
            <a:normAutofit/>
          </a:bodyPr>
          <a:lstStyle/>
          <a:p>
            <a:pPr marL="0" lvl="0" indent="0">
              <a:buNone/>
            </a:pPr>
            <a:r>
              <a:rPr lang="en-PH" sz="1900" dirty="0">
                <a:latin typeface="Open Sans" panose="020B0606030504020204" pitchFamily="34" charset="0"/>
                <a:ea typeface="Open Sans" panose="020B0606030504020204" pitchFamily="34" charset="0"/>
                <a:cs typeface="Open Sans" panose="020B0606030504020204" pitchFamily="34" charset="0"/>
              </a:rPr>
              <a:t>A </a:t>
            </a:r>
            <a:r>
              <a:rPr lang="en-PH" sz="1900" b="1" dirty="0">
                <a:latin typeface="Open Sans" panose="020B0606030504020204" pitchFamily="34" charset="0"/>
                <a:ea typeface="Open Sans" panose="020B0606030504020204" pitchFamily="34" charset="0"/>
                <a:cs typeface="Open Sans" panose="020B0606030504020204" pitchFamily="34" charset="0"/>
              </a:rPr>
              <a:t>Consular Report of Birth Abroad (CRBA)</a:t>
            </a:r>
            <a:r>
              <a:rPr lang="en-PH" sz="1900" dirty="0">
                <a:latin typeface="Open Sans" panose="020B0606030504020204" pitchFamily="34" charset="0"/>
                <a:ea typeface="Open Sans" panose="020B0606030504020204" pitchFamily="34" charset="0"/>
                <a:cs typeface="Open Sans" panose="020B0606030504020204" pitchFamily="34" charset="0"/>
              </a:rPr>
              <a:t> is an official U.S. government document that certifies a child </a:t>
            </a:r>
            <a:r>
              <a:rPr lang="en-PH" sz="1900" b="1" dirty="0">
                <a:latin typeface="Open Sans" panose="020B0606030504020204" pitchFamily="34" charset="0"/>
                <a:ea typeface="Open Sans" panose="020B0606030504020204" pitchFamily="34" charset="0"/>
                <a:cs typeface="Open Sans" panose="020B0606030504020204" pitchFamily="34" charset="0"/>
              </a:rPr>
              <a:t>acquired U.S. citizenship at birth</a:t>
            </a:r>
            <a:r>
              <a:rPr lang="en-PH" sz="1900" dirty="0">
                <a:latin typeface="Open Sans" panose="020B0606030504020204" pitchFamily="34" charset="0"/>
                <a:ea typeface="Open Sans" panose="020B0606030504020204" pitchFamily="34" charset="0"/>
                <a:cs typeface="Open Sans" panose="020B0606030504020204" pitchFamily="34" charset="0"/>
              </a:rPr>
              <a:t>.</a:t>
            </a:r>
          </a:p>
          <a:p>
            <a:pPr lvl="0"/>
            <a:r>
              <a:rPr lang="en-PH" sz="1900" dirty="0">
                <a:latin typeface="Open Sans" panose="020B0606030504020204" pitchFamily="34" charset="0"/>
                <a:ea typeface="Open Sans" panose="020B0606030504020204" pitchFamily="34" charset="0"/>
                <a:cs typeface="Open Sans" panose="020B0606030504020204" pitchFamily="34" charset="0"/>
              </a:rPr>
              <a:t>Issued to children </a:t>
            </a:r>
            <a:r>
              <a:rPr lang="en-PH" sz="1900" b="1" dirty="0">
                <a:latin typeface="Open Sans" panose="020B0606030504020204" pitchFamily="34" charset="0"/>
                <a:ea typeface="Open Sans" panose="020B0606030504020204" pitchFamily="34" charset="0"/>
                <a:cs typeface="Open Sans" panose="020B0606030504020204" pitchFamily="34" charset="0"/>
              </a:rPr>
              <a:t>born outside the United States</a:t>
            </a:r>
            <a:r>
              <a:rPr lang="en-PH" sz="1900" dirty="0">
                <a:latin typeface="Open Sans" panose="020B0606030504020204" pitchFamily="34" charset="0"/>
                <a:ea typeface="Open Sans" panose="020B0606030504020204" pitchFamily="34" charset="0"/>
                <a:cs typeface="Open Sans" panose="020B0606030504020204" pitchFamily="34" charset="0"/>
              </a:rPr>
              <a:t> to a U.S. citizen parent (or parents) who meet the </a:t>
            </a:r>
            <a:r>
              <a:rPr lang="en-PH" sz="1900" b="1" dirty="0">
                <a:latin typeface="Open Sans" panose="020B0606030504020204" pitchFamily="34" charset="0"/>
                <a:ea typeface="Open Sans" panose="020B0606030504020204" pitchFamily="34" charset="0"/>
                <a:cs typeface="Open Sans" panose="020B0606030504020204" pitchFamily="34" charset="0"/>
              </a:rPr>
              <a:t>citizenship transmission requirements</a:t>
            </a:r>
            <a:r>
              <a:rPr lang="en-PH" sz="1900" dirty="0">
                <a:latin typeface="Open Sans" panose="020B0606030504020204" pitchFamily="34" charset="0"/>
                <a:ea typeface="Open Sans" panose="020B0606030504020204" pitchFamily="34" charset="0"/>
                <a:cs typeface="Open Sans" panose="020B0606030504020204" pitchFamily="34" charset="0"/>
              </a:rPr>
              <a:t> under the </a:t>
            </a:r>
            <a:r>
              <a:rPr lang="en-PH" sz="1900" b="1" dirty="0">
                <a:latin typeface="Open Sans" panose="020B0606030504020204" pitchFamily="34" charset="0"/>
                <a:ea typeface="Open Sans" panose="020B0606030504020204" pitchFamily="34" charset="0"/>
                <a:cs typeface="Open Sans" panose="020B0606030504020204" pitchFamily="34" charset="0"/>
              </a:rPr>
              <a:t>Immigration and Nationality Act (INA)</a:t>
            </a:r>
            <a:r>
              <a:rPr lang="en-PH" sz="1900" dirty="0">
                <a:latin typeface="Open Sans" panose="020B0606030504020204" pitchFamily="34" charset="0"/>
                <a:ea typeface="Open Sans" panose="020B0606030504020204" pitchFamily="34" charset="0"/>
                <a:cs typeface="Open Sans" panose="020B0606030504020204" pitchFamily="34" charset="0"/>
              </a:rPr>
              <a:t>.</a:t>
            </a:r>
          </a:p>
          <a:p>
            <a:pPr lvl="0"/>
            <a:r>
              <a:rPr lang="en-PH" sz="1900" b="1" dirty="0">
                <a:latin typeface="Open Sans" panose="020B0606030504020204" pitchFamily="34" charset="0"/>
                <a:ea typeface="Open Sans" panose="020B0606030504020204" pitchFamily="34" charset="0"/>
                <a:cs typeface="Open Sans" panose="020B0606030504020204" pitchFamily="34" charset="0"/>
              </a:rPr>
              <a:t>Non‑citizen U.S. nationals</a:t>
            </a:r>
            <a:r>
              <a:rPr lang="en-PH" sz="1900" dirty="0">
                <a:latin typeface="Open Sans" panose="020B0606030504020204" pitchFamily="34" charset="0"/>
                <a:ea typeface="Open Sans" panose="020B0606030504020204" pitchFamily="34" charset="0"/>
                <a:cs typeface="Open Sans" panose="020B0606030504020204" pitchFamily="34" charset="0"/>
              </a:rPr>
              <a:t> may also receive a CRBA using the </a:t>
            </a:r>
            <a:r>
              <a:rPr lang="en-PH" sz="1900" b="1" dirty="0">
                <a:latin typeface="Open Sans" panose="020B0606030504020204" pitchFamily="34" charset="0"/>
                <a:ea typeface="Open Sans" panose="020B0606030504020204" pitchFamily="34" charset="0"/>
                <a:cs typeface="Open Sans" panose="020B0606030504020204" pitchFamily="34" charset="0"/>
              </a:rPr>
              <a:t>non‑citizen option</a:t>
            </a:r>
            <a:r>
              <a:rPr lang="en-PH" sz="1900" dirty="0">
                <a:latin typeface="Open Sans" panose="020B0606030504020204" pitchFamily="34" charset="0"/>
                <a:ea typeface="Open Sans" panose="020B0606030504020204" pitchFamily="34" charset="0"/>
                <a:cs typeface="Open Sans" panose="020B0606030504020204" pitchFamily="34" charset="0"/>
              </a:rPr>
              <a:t>.</a:t>
            </a:r>
          </a:p>
          <a:p>
            <a:pPr marL="0" indent="0">
              <a:buNone/>
            </a:pPr>
            <a:r>
              <a:rPr lang="en-PH" sz="1900" b="1" dirty="0">
                <a:latin typeface="Open Sans" panose="020B0606030504020204" pitchFamily="34" charset="0"/>
                <a:ea typeface="Open Sans" panose="020B0606030504020204" pitchFamily="34" charset="0"/>
                <a:cs typeface="Open Sans" panose="020B0606030504020204" pitchFamily="34" charset="0"/>
              </a:rPr>
              <a:t>Application Requirements</a:t>
            </a:r>
          </a:p>
          <a:p>
            <a:pPr lvl="0"/>
            <a:r>
              <a:rPr lang="en-PH" sz="1900" dirty="0">
                <a:latin typeface="Open Sans" panose="020B0606030504020204" pitchFamily="34" charset="0"/>
                <a:ea typeface="Open Sans" panose="020B0606030504020204" pitchFamily="34" charset="0"/>
                <a:cs typeface="Open Sans" panose="020B0606030504020204" pitchFamily="34" charset="0"/>
              </a:rPr>
              <a:t>CRBA applications </a:t>
            </a:r>
            <a:r>
              <a:rPr lang="en-PH" sz="1900" b="1" dirty="0">
                <a:latin typeface="Open Sans" panose="020B0606030504020204" pitchFamily="34" charset="0"/>
                <a:ea typeface="Open Sans" panose="020B0606030504020204" pitchFamily="34" charset="0"/>
                <a:cs typeface="Open Sans" panose="020B0606030504020204" pitchFamily="34" charset="0"/>
              </a:rPr>
              <a:t>must be submitted before the child’s 18th birthday</a:t>
            </a:r>
            <a:r>
              <a:rPr lang="en-PH" sz="1900" dirty="0">
                <a:latin typeface="Open Sans" panose="020B0606030504020204" pitchFamily="34" charset="0"/>
                <a:ea typeface="Open Sans" panose="020B0606030504020204" pitchFamily="34" charset="0"/>
                <a:cs typeface="Open Sans" panose="020B0606030504020204" pitchFamily="34" charset="0"/>
              </a:rPr>
              <a:t>.</a:t>
            </a:r>
          </a:p>
          <a:p>
            <a:pPr lvl="0"/>
            <a:r>
              <a:rPr lang="en-PH" sz="1900" dirty="0">
                <a:latin typeface="Open Sans" panose="020B0606030504020204" pitchFamily="34" charset="0"/>
                <a:ea typeface="Open Sans" panose="020B0606030504020204" pitchFamily="34" charset="0"/>
                <a:cs typeface="Open Sans" panose="020B0606030504020204" pitchFamily="34" charset="0"/>
              </a:rPr>
              <a:t>Parents are strongly encouraged to apply </a:t>
            </a:r>
            <a:r>
              <a:rPr lang="en-PH" sz="1900" b="1" dirty="0">
                <a:latin typeface="Open Sans" panose="020B0606030504020204" pitchFamily="34" charset="0"/>
                <a:ea typeface="Open Sans" panose="020B0606030504020204" pitchFamily="34" charset="0"/>
                <a:cs typeface="Open Sans" panose="020B0606030504020204" pitchFamily="34" charset="0"/>
              </a:rPr>
              <a:t>as soon as possible after birth</a:t>
            </a:r>
            <a:r>
              <a:rPr lang="en-PH" sz="1900" dirty="0">
                <a:latin typeface="Open Sans" panose="020B0606030504020204" pitchFamily="34" charset="0"/>
                <a:ea typeface="Open Sans" panose="020B0606030504020204" pitchFamily="34" charset="0"/>
                <a:cs typeface="Open Sans" panose="020B0606030504020204" pitchFamily="34" charset="0"/>
              </a:rPr>
              <a:t> to avoid delays in obtaining a U.S. passport or other federal benefits.</a:t>
            </a:r>
          </a:p>
          <a:p>
            <a:pPr marL="0" indent="0">
              <a:buNone/>
            </a:pPr>
            <a:endParaRPr lang="en-US" dirty="0"/>
          </a:p>
        </p:txBody>
      </p:sp>
    </p:spTree>
    <p:extLst>
      <p:ext uri="{BB962C8B-B14F-4D97-AF65-F5344CB8AC3E}">
        <p14:creationId xmlns:p14="http://schemas.microsoft.com/office/powerpoint/2010/main" val="3321691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CEA7-C2FF-9718-AD1D-93BC77AF1B0A}"/>
              </a:ext>
            </a:extLst>
          </p:cNvPr>
          <p:cNvSpPr>
            <a:spLocks noGrp="1"/>
          </p:cNvSpPr>
          <p:nvPr>
            <p:ph type="title"/>
          </p:nvPr>
        </p:nvSpPr>
        <p:spPr>
          <a:xfrm>
            <a:off x="838200" y="-95703"/>
            <a:ext cx="10515600" cy="1325563"/>
          </a:xfrm>
        </p:spPr>
        <p:txBody>
          <a:bodyPr>
            <a:normAutofit fontScale="90000"/>
          </a:bodyPr>
          <a:lstStyle/>
          <a:p>
            <a:pPr algn="ctr"/>
            <a:br>
              <a:rPr lang="en-US" sz="4400" b="1" i="0" cap="all" dirty="0">
                <a:solidFill>
                  <a:srgbClr val="0A2240"/>
                </a:solidFill>
                <a:effectLst/>
                <a:latin typeface="Public Sans"/>
              </a:rPr>
            </a:br>
            <a:r>
              <a:rPr lang="en-US" sz="4400" b="1" i="0" cap="all" dirty="0">
                <a:solidFill>
                  <a:srgbClr val="FF0000"/>
                </a:solidFill>
                <a:effectLst/>
                <a:latin typeface="Open Sans"/>
              </a:rPr>
              <a:t>CRBA Eligibility Requirements</a:t>
            </a:r>
            <a:br>
              <a:rPr lang="en-US" b="1" i="0" cap="all" dirty="0">
                <a:solidFill>
                  <a:srgbClr val="0A2240"/>
                </a:solidFill>
                <a:effectLst/>
                <a:latin typeface="Public Sans"/>
              </a:rPr>
            </a:br>
            <a:endParaRPr lang="en-US" dirty="0"/>
          </a:p>
        </p:txBody>
      </p:sp>
      <p:sp>
        <p:nvSpPr>
          <p:cNvPr id="3" name="Content Placeholder 2">
            <a:extLst>
              <a:ext uri="{FF2B5EF4-FFF2-40B4-BE49-F238E27FC236}">
                <a16:creationId xmlns:a16="http://schemas.microsoft.com/office/drawing/2014/main" id="{5F7F7479-C644-7627-D964-E3AFAB5305C6}"/>
              </a:ext>
            </a:extLst>
          </p:cNvPr>
          <p:cNvSpPr>
            <a:spLocks noGrp="1"/>
          </p:cNvSpPr>
          <p:nvPr>
            <p:ph idx="1"/>
          </p:nvPr>
        </p:nvSpPr>
        <p:spPr>
          <a:xfrm>
            <a:off x="0" y="816428"/>
            <a:ext cx="12104913" cy="6006647"/>
          </a:xfrm>
        </p:spPr>
        <p:txBody>
          <a:bodyPr vert="horz" lIns="91440" tIns="45720" rIns="91440" bIns="45720" rtlCol="0" anchor="t">
            <a:noAutofit/>
          </a:bodyPr>
          <a:lstStyle/>
          <a:p>
            <a:pPr marL="0" indent="0">
              <a:buNone/>
            </a:pPr>
            <a:r>
              <a:rPr lang="en-PH" sz="1600" b="1" dirty="0">
                <a:latin typeface="Open Sans" panose="020B0606030504020204" pitchFamily="34" charset="0"/>
                <a:ea typeface="Open Sans" panose="020B0606030504020204" pitchFamily="34" charset="0"/>
                <a:cs typeface="Open Sans" panose="020B0606030504020204" pitchFamily="34" charset="0"/>
              </a:rPr>
              <a:t>Are CRBAs Treated the Same Worldwide?</a:t>
            </a:r>
          </a:p>
          <a:p>
            <a:pPr lvl="0"/>
            <a:r>
              <a:rPr lang="en-PH" sz="1600" dirty="0">
                <a:latin typeface="Open Sans" panose="020B0606030504020204" pitchFamily="34" charset="0"/>
                <a:ea typeface="Open Sans" panose="020B0606030504020204" pitchFamily="34" charset="0"/>
                <a:cs typeface="Open Sans" panose="020B0606030504020204" pitchFamily="34" charset="0"/>
              </a:rPr>
              <a:t>Yes. </a:t>
            </a:r>
            <a:r>
              <a:rPr lang="en-PH" sz="1600" b="1" dirty="0">
                <a:latin typeface="Open Sans" panose="020B0606030504020204" pitchFamily="34" charset="0"/>
                <a:ea typeface="Open Sans" panose="020B0606030504020204" pitchFamily="34" charset="0"/>
                <a:cs typeface="Open Sans" panose="020B0606030504020204" pitchFamily="34" charset="0"/>
              </a:rPr>
              <a:t>Consular Reports of Birth Abroad (CRBAs)</a:t>
            </a:r>
            <a:r>
              <a:rPr lang="en-PH" sz="1600" dirty="0">
                <a:latin typeface="Open Sans" panose="020B0606030504020204" pitchFamily="34" charset="0"/>
                <a:ea typeface="Open Sans" panose="020B0606030504020204" pitchFamily="34" charset="0"/>
                <a:cs typeface="Open Sans" panose="020B0606030504020204" pitchFamily="34" charset="0"/>
              </a:rPr>
              <a:t> follow </a:t>
            </a:r>
            <a:r>
              <a:rPr lang="en-PH" sz="1600" b="1" dirty="0">
                <a:latin typeface="Open Sans" panose="020B0606030504020204" pitchFamily="34" charset="0"/>
                <a:ea typeface="Open Sans" panose="020B0606030504020204" pitchFamily="34" charset="0"/>
                <a:cs typeface="Open Sans" panose="020B0606030504020204" pitchFamily="34" charset="0"/>
              </a:rPr>
              <a:t>standardized U.S. federal rules</a:t>
            </a:r>
            <a:r>
              <a:rPr lang="en-PH" sz="1600" dirty="0">
                <a:latin typeface="Open Sans" panose="020B0606030504020204" pitchFamily="34" charset="0"/>
                <a:ea typeface="Open Sans" panose="020B0606030504020204" pitchFamily="34" charset="0"/>
                <a:cs typeface="Open Sans" panose="020B0606030504020204" pitchFamily="34" charset="0"/>
              </a:rPr>
              <a:t> under the </a:t>
            </a:r>
            <a:r>
              <a:rPr lang="en-PH" sz="1600" b="1" dirty="0">
                <a:latin typeface="Open Sans" panose="020B0606030504020204" pitchFamily="34" charset="0"/>
                <a:ea typeface="Open Sans" panose="020B0606030504020204" pitchFamily="34" charset="0"/>
                <a:cs typeface="Open Sans" panose="020B0606030504020204" pitchFamily="34" charset="0"/>
              </a:rPr>
              <a:t>Immigration and Nationality Act (INA)</a:t>
            </a:r>
            <a:r>
              <a:rPr lang="en-PH" sz="1600" dirty="0">
                <a:latin typeface="Open Sans" panose="020B0606030504020204" pitchFamily="34" charset="0"/>
                <a:ea typeface="Open Sans" panose="020B0606030504020204" pitchFamily="34" charset="0"/>
                <a:cs typeface="Open Sans" panose="020B0606030504020204" pitchFamily="34" charset="0"/>
              </a:rPr>
              <a:t>.</a:t>
            </a:r>
          </a:p>
          <a:p>
            <a:pPr lvl="0"/>
            <a:r>
              <a:rPr lang="en-PH" sz="1600" dirty="0">
                <a:latin typeface="Open Sans" panose="020B0606030504020204" pitchFamily="34" charset="0"/>
                <a:ea typeface="Open Sans" panose="020B0606030504020204" pitchFamily="34" charset="0"/>
                <a:cs typeface="Open Sans" panose="020B0606030504020204" pitchFamily="34" charset="0"/>
              </a:rPr>
              <a:t>All U.S. Embassies and Consulates process CRBAs using the </a:t>
            </a:r>
            <a:r>
              <a:rPr lang="en-PH" sz="1600" b="1" dirty="0">
                <a:latin typeface="Open Sans" panose="020B0606030504020204" pitchFamily="34" charset="0"/>
                <a:ea typeface="Open Sans" panose="020B0606030504020204" pitchFamily="34" charset="0"/>
                <a:cs typeface="Open Sans" panose="020B0606030504020204" pitchFamily="34" charset="0"/>
              </a:rPr>
              <a:t>same eligibility criteria</a:t>
            </a:r>
            <a:r>
              <a:rPr lang="en-PH" sz="1600" dirty="0">
                <a:latin typeface="Open Sans" panose="020B0606030504020204" pitchFamily="34" charset="0"/>
                <a:ea typeface="Open Sans" panose="020B0606030504020204" pitchFamily="34" charset="0"/>
                <a:cs typeface="Open Sans" panose="020B0606030504020204" pitchFamily="34" charset="0"/>
              </a:rPr>
              <a:t>, </a:t>
            </a:r>
            <a:r>
              <a:rPr lang="en-PH" sz="1600" b="1" dirty="0">
                <a:latin typeface="Open Sans" panose="020B0606030504020204" pitchFamily="34" charset="0"/>
                <a:ea typeface="Open Sans" panose="020B0606030504020204" pitchFamily="34" charset="0"/>
                <a:cs typeface="Open Sans" panose="020B0606030504020204" pitchFamily="34" charset="0"/>
              </a:rPr>
              <a:t>same documentation requirements</a:t>
            </a:r>
            <a:r>
              <a:rPr lang="en-PH" sz="1600" dirty="0">
                <a:latin typeface="Open Sans" panose="020B0606030504020204" pitchFamily="34" charset="0"/>
                <a:ea typeface="Open Sans" panose="020B0606030504020204" pitchFamily="34" charset="0"/>
                <a:cs typeface="Open Sans" panose="020B0606030504020204" pitchFamily="34" charset="0"/>
              </a:rPr>
              <a:t>, and </a:t>
            </a:r>
            <a:r>
              <a:rPr lang="en-PH" sz="1600" b="1" dirty="0">
                <a:latin typeface="Open Sans" panose="020B0606030504020204" pitchFamily="34" charset="0"/>
                <a:ea typeface="Open Sans" panose="020B0606030504020204" pitchFamily="34" charset="0"/>
                <a:cs typeface="Open Sans" panose="020B0606030504020204" pitchFamily="34" charset="0"/>
              </a:rPr>
              <a:t>same citizenship transmission laws</a:t>
            </a:r>
            <a:r>
              <a:rPr lang="en-PH" sz="1600" dirty="0">
                <a:latin typeface="Open Sans" panose="020B0606030504020204" pitchFamily="34" charset="0"/>
                <a:ea typeface="Open Sans" panose="020B0606030504020204" pitchFamily="34" charset="0"/>
                <a:cs typeface="Open Sans" panose="020B0606030504020204" pitchFamily="34" charset="0"/>
              </a:rPr>
              <a:t>.</a:t>
            </a:r>
          </a:p>
          <a:p>
            <a:pPr lvl="0"/>
            <a:r>
              <a:rPr lang="en-PH" sz="1600" dirty="0">
                <a:latin typeface="Open Sans" panose="020B0606030504020204" pitchFamily="34" charset="0"/>
                <a:ea typeface="Open Sans" panose="020B0606030504020204" pitchFamily="34" charset="0"/>
                <a:cs typeface="Open Sans" panose="020B0606030504020204" pitchFamily="34" charset="0"/>
              </a:rPr>
              <a:t>Procedures are consistent across </a:t>
            </a:r>
            <a:r>
              <a:rPr lang="en-PH" sz="1600" b="1" dirty="0">
                <a:latin typeface="Open Sans" panose="020B0606030504020204" pitchFamily="34" charset="0"/>
                <a:ea typeface="Open Sans" panose="020B0606030504020204" pitchFamily="34" charset="0"/>
                <a:cs typeface="Open Sans" panose="020B0606030504020204" pitchFamily="34" charset="0"/>
              </a:rPr>
              <a:t>all Pacific Areas</a:t>
            </a:r>
            <a:r>
              <a:rPr lang="en-PH" sz="1600" dirty="0">
                <a:latin typeface="Open Sans" panose="020B0606030504020204" pitchFamily="34" charset="0"/>
                <a:ea typeface="Open Sans" panose="020B0606030504020204" pitchFamily="34" charset="0"/>
                <a:cs typeface="Open Sans" panose="020B0606030504020204" pitchFamily="34" charset="0"/>
              </a:rPr>
              <a:t> and globally.</a:t>
            </a:r>
          </a:p>
          <a:p>
            <a:pPr marL="0" indent="0">
              <a:buNone/>
            </a:pPr>
            <a:r>
              <a:rPr lang="en-PH" sz="1600" b="1" dirty="0">
                <a:latin typeface="Open Sans" panose="020B0606030504020204" pitchFamily="34" charset="0"/>
                <a:ea typeface="Open Sans" panose="020B0606030504020204" pitchFamily="34" charset="0"/>
                <a:cs typeface="Open Sans" panose="020B0606030504020204" pitchFamily="34" charset="0"/>
              </a:rPr>
              <a:t>Universal CRBA Requirements</a:t>
            </a:r>
          </a:p>
          <a:p>
            <a:pPr lvl="0"/>
            <a:r>
              <a:rPr lang="en-PH" sz="1600" dirty="0">
                <a:latin typeface="Open Sans" panose="020B0606030504020204" pitchFamily="34" charset="0"/>
                <a:ea typeface="Open Sans" panose="020B0606030504020204" pitchFamily="34" charset="0"/>
                <a:cs typeface="Open Sans" panose="020B0606030504020204" pitchFamily="34" charset="0"/>
              </a:rPr>
              <a:t>Child must be </a:t>
            </a:r>
            <a:r>
              <a:rPr lang="en-PH" sz="1600" b="1" dirty="0">
                <a:latin typeface="Open Sans" panose="020B0606030504020204" pitchFamily="34" charset="0"/>
                <a:ea typeface="Open Sans" panose="020B0606030504020204" pitchFamily="34" charset="0"/>
                <a:cs typeface="Open Sans" panose="020B0606030504020204" pitchFamily="34" charset="0"/>
              </a:rPr>
              <a:t>under 18</a:t>
            </a:r>
            <a:r>
              <a:rPr lang="en-PH" sz="1600" dirty="0">
                <a:latin typeface="Open Sans" panose="020B0606030504020204" pitchFamily="34" charset="0"/>
                <a:ea typeface="Open Sans" panose="020B0606030504020204" pitchFamily="34" charset="0"/>
                <a:cs typeface="Open Sans" panose="020B0606030504020204" pitchFamily="34" charset="0"/>
              </a:rPr>
              <a:t> at the time of application</a:t>
            </a:r>
          </a:p>
          <a:p>
            <a:pPr lvl="0"/>
            <a:r>
              <a:rPr lang="en-PH" sz="1600" dirty="0">
                <a:latin typeface="Open Sans" panose="020B0606030504020204" pitchFamily="34" charset="0"/>
                <a:ea typeface="Open Sans" panose="020B0606030504020204" pitchFamily="34" charset="0"/>
                <a:cs typeface="Open Sans" panose="020B0606030504020204" pitchFamily="34" charset="0"/>
              </a:rPr>
              <a:t>At least one parent must be a </a:t>
            </a:r>
            <a:r>
              <a:rPr lang="en-PH" sz="1600" b="1" dirty="0">
                <a:latin typeface="Open Sans" panose="020B0606030504020204" pitchFamily="34" charset="0"/>
                <a:ea typeface="Open Sans" panose="020B0606030504020204" pitchFamily="34" charset="0"/>
                <a:cs typeface="Open Sans" panose="020B0606030504020204" pitchFamily="34" charset="0"/>
              </a:rPr>
              <a:t>U.S. citizen or U.S. non‑citizen national</a:t>
            </a:r>
            <a:r>
              <a:rPr lang="en-PH" sz="1600" dirty="0">
                <a:latin typeface="Open Sans" panose="020B0606030504020204" pitchFamily="34" charset="0"/>
                <a:ea typeface="Open Sans" panose="020B0606030504020204" pitchFamily="34" charset="0"/>
                <a:cs typeface="Open Sans" panose="020B0606030504020204" pitchFamily="34" charset="0"/>
              </a:rPr>
              <a:t> at the time of birth</a:t>
            </a:r>
          </a:p>
          <a:p>
            <a:pPr lvl="0"/>
            <a:r>
              <a:rPr lang="en-PH" sz="1600" dirty="0">
                <a:latin typeface="Open Sans" panose="020B0606030504020204" pitchFamily="34" charset="0"/>
                <a:ea typeface="Open Sans" panose="020B0606030504020204" pitchFamily="34" charset="0"/>
                <a:cs typeface="Open Sans" panose="020B0606030504020204" pitchFamily="34" charset="0"/>
              </a:rPr>
              <a:t>Parent must meet </a:t>
            </a:r>
            <a:r>
              <a:rPr lang="en-PH" sz="1600" b="1" dirty="0">
                <a:latin typeface="Open Sans" panose="020B0606030504020204" pitchFamily="34" charset="0"/>
                <a:ea typeface="Open Sans" panose="020B0606030504020204" pitchFamily="34" charset="0"/>
                <a:cs typeface="Open Sans" panose="020B0606030504020204" pitchFamily="34" charset="0"/>
              </a:rPr>
              <a:t>physical presence</a:t>
            </a:r>
            <a:r>
              <a:rPr lang="en-PH" sz="1600" dirty="0">
                <a:latin typeface="Open Sans" panose="020B0606030504020204" pitchFamily="34" charset="0"/>
                <a:ea typeface="Open Sans" panose="020B0606030504020204" pitchFamily="34" charset="0"/>
                <a:cs typeface="Open Sans" panose="020B0606030504020204" pitchFamily="34" charset="0"/>
              </a:rPr>
              <a:t> or </a:t>
            </a:r>
            <a:r>
              <a:rPr lang="en-PH" sz="1600" b="1" dirty="0">
                <a:latin typeface="Open Sans" panose="020B0606030504020204" pitchFamily="34" charset="0"/>
                <a:ea typeface="Open Sans" panose="020B0606030504020204" pitchFamily="34" charset="0"/>
                <a:cs typeface="Open Sans" panose="020B0606030504020204" pitchFamily="34" charset="0"/>
              </a:rPr>
              <a:t>residence</a:t>
            </a:r>
            <a:r>
              <a:rPr lang="en-PH" sz="1600" dirty="0">
                <a:latin typeface="Open Sans" panose="020B0606030504020204" pitchFamily="34" charset="0"/>
                <a:ea typeface="Open Sans" panose="020B0606030504020204" pitchFamily="34" charset="0"/>
                <a:cs typeface="Open Sans" panose="020B0606030504020204" pitchFamily="34" charset="0"/>
              </a:rPr>
              <a:t> requirements to transmit citizenship</a:t>
            </a:r>
          </a:p>
          <a:p>
            <a:pPr lvl="0"/>
            <a:r>
              <a:rPr lang="en-PH" sz="1600" b="1" dirty="0">
                <a:latin typeface="Open Sans" panose="020B0606030504020204" pitchFamily="34" charset="0"/>
                <a:ea typeface="Open Sans" panose="020B0606030504020204" pitchFamily="34" charset="0"/>
                <a:cs typeface="Open Sans" panose="020B0606030504020204" pitchFamily="34" charset="0"/>
              </a:rPr>
              <a:t>In‑person interview</a:t>
            </a:r>
            <a:r>
              <a:rPr lang="en-PH" sz="1600" dirty="0">
                <a:latin typeface="Open Sans" panose="020B0606030504020204" pitchFamily="34" charset="0"/>
                <a:ea typeface="Open Sans" panose="020B0606030504020204" pitchFamily="34" charset="0"/>
                <a:cs typeface="Open Sans" panose="020B0606030504020204" pitchFamily="34" charset="0"/>
              </a:rPr>
              <a:t> required at a U.S. Embassy or Consulate</a:t>
            </a:r>
          </a:p>
          <a:p>
            <a:pPr lvl="0"/>
            <a:r>
              <a:rPr lang="en-PH" sz="1600" dirty="0">
                <a:latin typeface="Open Sans" panose="020B0606030504020204" pitchFamily="34" charset="0"/>
                <a:ea typeface="Open Sans" panose="020B0606030504020204" pitchFamily="34" charset="0"/>
                <a:cs typeface="Open Sans" panose="020B0606030504020204" pitchFamily="34" charset="0"/>
              </a:rPr>
              <a:t>Supporting documents (birth certificate, evidence of relationship, proof of U.S. citizenship, etc.) are the </a:t>
            </a:r>
            <a:r>
              <a:rPr lang="en-PH" sz="1600" b="1" dirty="0">
                <a:latin typeface="Open Sans" panose="020B0606030504020204" pitchFamily="34" charset="0"/>
                <a:ea typeface="Open Sans" panose="020B0606030504020204" pitchFamily="34" charset="0"/>
                <a:cs typeface="Open Sans" panose="020B0606030504020204" pitchFamily="34" charset="0"/>
              </a:rPr>
              <a:t>same worldwide</a:t>
            </a:r>
            <a:endParaRPr lang="en-PH" sz="1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PH" sz="1600" b="1" dirty="0">
                <a:latin typeface="Open Sans" panose="020B0606030504020204" pitchFamily="34" charset="0"/>
                <a:ea typeface="Open Sans" panose="020B0606030504020204" pitchFamily="34" charset="0"/>
                <a:cs typeface="Open Sans" panose="020B0606030504020204" pitchFamily="34" charset="0"/>
              </a:rPr>
              <a:t>Online CRBA Availability</a:t>
            </a:r>
          </a:p>
          <a:p>
            <a:pPr lvl="0"/>
            <a:r>
              <a:rPr lang="en-PH" sz="1600" dirty="0">
                <a:latin typeface="Open Sans" panose="020B0606030504020204" pitchFamily="34" charset="0"/>
                <a:ea typeface="Open Sans" panose="020B0606030504020204" pitchFamily="34" charset="0"/>
                <a:cs typeface="Open Sans" panose="020B0606030504020204" pitchFamily="34" charset="0"/>
              </a:rPr>
              <a:t>Many U.S. Embassies in the Pacific Areas support </a:t>
            </a:r>
            <a:r>
              <a:rPr lang="en-PH" sz="1600" b="1" dirty="0">
                <a:latin typeface="Open Sans" panose="020B0606030504020204" pitchFamily="34" charset="0"/>
                <a:ea typeface="Open Sans" panose="020B0606030504020204" pitchFamily="34" charset="0"/>
                <a:cs typeface="Open Sans" panose="020B0606030504020204" pitchFamily="34" charset="0"/>
              </a:rPr>
              <a:t>online CRBA applications</a:t>
            </a:r>
            <a:r>
              <a:rPr lang="en-PH" sz="1600" dirty="0">
                <a:latin typeface="Open Sans" panose="020B0606030504020204" pitchFamily="34" charset="0"/>
                <a:ea typeface="Open Sans" panose="020B0606030504020204" pitchFamily="34" charset="0"/>
                <a:cs typeface="Open Sans" panose="020B0606030504020204" pitchFamily="34" charset="0"/>
              </a:rPr>
              <a:t> through </a:t>
            </a:r>
            <a:r>
              <a:rPr lang="en-PH" sz="1600" b="1" dirty="0" err="1">
                <a:latin typeface="Open Sans" panose="020B0606030504020204" pitchFamily="34" charset="0"/>
                <a:ea typeface="Open Sans" panose="020B0606030504020204" pitchFamily="34" charset="0"/>
                <a:cs typeface="Open Sans" panose="020B0606030504020204" pitchFamily="34" charset="0"/>
              </a:rPr>
              <a:t>MyTravelGov</a:t>
            </a:r>
            <a:endParaRPr lang="en-PH" sz="1600" dirty="0">
              <a:latin typeface="Open Sans" panose="020B0606030504020204" pitchFamily="34" charset="0"/>
              <a:ea typeface="Open Sans" panose="020B0606030504020204" pitchFamily="34" charset="0"/>
              <a:cs typeface="Open Sans" panose="020B0606030504020204" pitchFamily="34" charset="0"/>
            </a:endParaRPr>
          </a:p>
          <a:p>
            <a:pPr lvl="0"/>
            <a:r>
              <a:rPr lang="en-PH" sz="1600" dirty="0">
                <a:latin typeface="Open Sans" panose="020B0606030504020204" pitchFamily="34" charset="0"/>
                <a:ea typeface="Open Sans" panose="020B0606030504020204" pitchFamily="34" charset="0"/>
                <a:cs typeface="Open Sans" panose="020B0606030504020204" pitchFamily="34" charset="0"/>
              </a:rPr>
              <a:t>Online eligibility criteria are </a:t>
            </a:r>
            <a:r>
              <a:rPr lang="en-PH" sz="1600" b="1" dirty="0">
                <a:latin typeface="Open Sans" panose="020B0606030504020204" pitchFamily="34" charset="0"/>
                <a:ea typeface="Open Sans" panose="020B0606030504020204" pitchFamily="34" charset="0"/>
                <a:cs typeface="Open Sans" panose="020B0606030504020204" pitchFamily="34" charset="0"/>
              </a:rPr>
              <a:t>identical worldwide</a:t>
            </a:r>
            <a:endParaRPr lang="en-PH" sz="1600" dirty="0">
              <a:latin typeface="Open Sans" panose="020B0606030504020204" pitchFamily="34" charset="0"/>
              <a:ea typeface="Open Sans" panose="020B0606030504020204" pitchFamily="34" charset="0"/>
              <a:cs typeface="Open Sans" panose="020B0606030504020204" pitchFamily="34" charset="0"/>
            </a:endParaRPr>
          </a:p>
          <a:p>
            <a:pPr lvl="0"/>
            <a:r>
              <a:rPr lang="en-PH" sz="1600" dirty="0">
                <a:latin typeface="Open Sans" panose="020B0606030504020204" pitchFamily="34" charset="0"/>
                <a:ea typeface="Open Sans" panose="020B0606030504020204" pitchFamily="34" charset="0"/>
                <a:cs typeface="Open Sans" panose="020B0606030504020204" pitchFamily="34" charset="0"/>
              </a:rPr>
              <a:t>If a case does not meet online requirements, the Embassy provides </a:t>
            </a:r>
            <a:r>
              <a:rPr lang="en-PH" sz="1600" b="1" dirty="0">
                <a:latin typeface="Open Sans" panose="020B0606030504020204" pitchFamily="34" charset="0"/>
                <a:ea typeface="Open Sans" panose="020B0606030504020204" pitchFamily="34" charset="0"/>
                <a:cs typeface="Open Sans" panose="020B0606030504020204" pitchFamily="34" charset="0"/>
              </a:rPr>
              <a:t>manual processing guidance</a:t>
            </a:r>
            <a:endParaRPr lang="en-PH" sz="1600" dirty="0">
              <a:latin typeface="Open Sans" panose="020B0606030504020204" pitchFamily="34" charset="0"/>
              <a:ea typeface="Open Sans" panose="020B0606030504020204" pitchFamily="34" charset="0"/>
              <a:cs typeface="Open Sans" panose="020B0606030504020204" pitchFamily="34" charset="0"/>
            </a:endParaRPr>
          </a:p>
          <a:p>
            <a:pPr>
              <a:buAutoNum type="arabicPeriod"/>
            </a:pPr>
            <a:endParaRPr lang="en-US" dirty="0"/>
          </a:p>
        </p:txBody>
      </p:sp>
    </p:spTree>
    <p:extLst>
      <p:ext uri="{BB962C8B-B14F-4D97-AF65-F5344CB8AC3E}">
        <p14:creationId xmlns:p14="http://schemas.microsoft.com/office/powerpoint/2010/main" val="4133312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5EC0-0DEB-3D4E-3167-D7D2A8ABFFE1}"/>
              </a:ext>
            </a:extLst>
          </p:cNvPr>
          <p:cNvSpPr>
            <a:spLocks noGrp="1"/>
          </p:cNvSpPr>
          <p:nvPr>
            <p:ph type="title"/>
          </p:nvPr>
        </p:nvSpPr>
        <p:spPr>
          <a:xfrm>
            <a:off x="838200" y="94797"/>
            <a:ext cx="10515600" cy="830489"/>
          </a:xfrm>
        </p:spPr>
        <p:txBody>
          <a:bodyPr>
            <a:normAutofit fontScale="90000"/>
          </a:bodyPr>
          <a:lstStyle/>
          <a:p>
            <a:pPr algn="ctr"/>
            <a:r>
              <a:rPr lang="en-US" sz="4400" b="1" i="0" cap="all" dirty="0">
                <a:solidFill>
                  <a:srgbClr val="FF0000"/>
                </a:solidFill>
                <a:effectLst/>
                <a:latin typeface="Open Sans"/>
                <a:ea typeface="Open Sans"/>
                <a:cs typeface="Open Sans"/>
              </a:rPr>
              <a:t>How to Apply </a:t>
            </a:r>
            <a:r>
              <a:rPr lang="en-US" sz="2200" b="1" i="0" cap="all" dirty="0">
                <a:solidFill>
                  <a:srgbClr val="FF0000"/>
                </a:solidFill>
                <a:effectLst/>
                <a:latin typeface="Open Sans"/>
                <a:ea typeface="Open Sans"/>
                <a:cs typeface="Open Sans"/>
              </a:rPr>
              <a:t>(</a:t>
            </a:r>
            <a:r>
              <a:rPr lang="en-US" sz="2200" b="1" cap="all" dirty="0">
                <a:solidFill>
                  <a:srgbClr val="FF0000"/>
                </a:solidFill>
                <a:latin typeface="Open Sans"/>
              </a:rPr>
              <a:t>CRBA)</a:t>
            </a:r>
            <a:br>
              <a:rPr lang="en-US" sz="2200" b="1" i="0" cap="all" dirty="0">
                <a:solidFill>
                  <a:srgbClr val="FF0000"/>
                </a:solidFill>
                <a:effectLst/>
                <a:latin typeface="Open Sans"/>
              </a:rPr>
            </a:br>
            <a:endParaRPr lang="en-US" sz="2200" dirty="0">
              <a:solidFill>
                <a:srgbClr val="FF0000"/>
              </a:solidFill>
              <a:latin typeface="Open Sans"/>
            </a:endParaRPr>
          </a:p>
        </p:txBody>
      </p:sp>
      <p:sp>
        <p:nvSpPr>
          <p:cNvPr id="3" name="Content Placeholder 2">
            <a:extLst>
              <a:ext uri="{FF2B5EF4-FFF2-40B4-BE49-F238E27FC236}">
                <a16:creationId xmlns:a16="http://schemas.microsoft.com/office/drawing/2014/main" id="{3126D91B-7628-558B-D659-58D7DAD55ECC}"/>
              </a:ext>
            </a:extLst>
          </p:cNvPr>
          <p:cNvSpPr>
            <a:spLocks noGrp="1"/>
          </p:cNvSpPr>
          <p:nvPr>
            <p:ph idx="1"/>
          </p:nvPr>
        </p:nvSpPr>
        <p:spPr>
          <a:xfrm>
            <a:off x="0" y="925286"/>
            <a:ext cx="11977141" cy="5564414"/>
          </a:xfrm>
        </p:spPr>
        <p:txBody>
          <a:bodyPr vert="horz" lIns="91440" tIns="45720" rIns="91440" bIns="45720" rtlCol="0" anchor="t">
            <a:noAutofit/>
          </a:bodyPr>
          <a:lstStyle/>
          <a:p>
            <a:r>
              <a:rPr lang="en-PH" sz="1800" b="1" dirty="0">
                <a:latin typeface="Open Sans" panose="020B0606030504020204" pitchFamily="34" charset="0"/>
                <a:ea typeface="Open Sans" panose="020B0606030504020204" pitchFamily="34" charset="0"/>
                <a:cs typeface="Open Sans" panose="020B0606030504020204" pitchFamily="34" charset="0"/>
              </a:rPr>
              <a:t>Online CRBA Application Process (Generic – All Pacific Areas)</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Create or Sign In to Your </a:t>
            </a:r>
            <a:r>
              <a:rPr lang="en-PH" sz="1800" b="1" dirty="0" err="1">
                <a:latin typeface="Open Sans" panose="020B0606030504020204" pitchFamily="34" charset="0"/>
                <a:ea typeface="Open Sans" panose="020B0606030504020204" pitchFamily="34" charset="0"/>
                <a:cs typeface="Open Sans" panose="020B0606030504020204" pitchFamily="34" charset="0"/>
              </a:rPr>
              <a:t>MyTravelGov</a:t>
            </a:r>
            <a:r>
              <a:rPr lang="en-PH" sz="1800" b="1" dirty="0">
                <a:latin typeface="Open Sans" panose="020B0606030504020204" pitchFamily="34" charset="0"/>
                <a:ea typeface="Open Sans" panose="020B0606030504020204" pitchFamily="34" charset="0"/>
                <a:cs typeface="Open Sans" panose="020B0606030504020204" pitchFamily="34" charset="0"/>
              </a:rPr>
              <a:t> Account</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err="1">
                <a:latin typeface="Open Sans" panose="020B0606030504020204" pitchFamily="34" charset="0"/>
                <a:ea typeface="Open Sans" panose="020B0606030504020204" pitchFamily="34" charset="0"/>
                <a:cs typeface="Open Sans" panose="020B0606030504020204" pitchFamily="34" charset="0"/>
              </a:rPr>
              <a:t>MyTravelGov</a:t>
            </a:r>
            <a:r>
              <a:rPr lang="en-PH" sz="1800" dirty="0">
                <a:latin typeface="Open Sans" panose="020B0606030504020204" pitchFamily="34" charset="0"/>
                <a:ea typeface="Open Sans" panose="020B0606030504020204" pitchFamily="34" charset="0"/>
                <a:cs typeface="Open Sans" panose="020B0606030504020204" pitchFamily="34" charset="0"/>
              </a:rPr>
              <a:t> is a </a:t>
            </a:r>
            <a:r>
              <a:rPr lang="en-PH" sz="1800" b="1" dirty="0">
                <a:latin typeface="Open Sans" panose="020B0606030504020204" pitchFamily="34" charset="0"/>
                <a:ea typeface="Open Sans" panose="020B0606030504020204" pitchFamily="34" charset="0"/>
                <a:cs typeface="Open Sans" panose="020B0606030504020204" pitchFamily="34" charset="0"/>
              </a:rPr>
              <a:t>secure, encrypted portal</a:t>
            </a:r>
            <a:r>
              <a:rPr lang="en-PH" sz="1800" dirty="0">
                <a:latin typeface="Open Sans" panose="020B0606030504020204" pitchFamily="34" charset="0"/>
                <a:ea typeface="Open Sans" panose="020B0606030504020204" pitchFamily="34" charset="0"/>
                <a:cs typeface="Open Sans" panose="020B0606030504020204" pitchFamily="34" charset="0"/>
              </a:rPr>
              <a:t> used to start or access an </a:t>
            </a:r>
            <a:r>
              <a:rPr lang="en-PH" sz="1800" b="1" dirty="0">
                <a:latin typeface="Open Sans" panose="020B0606030504020204" pitchFamily="34" charset="0"/>
                <a:ea typeface="Open Sans" panose="020B0606030504020204" pitchFamily="34" charset="0"/>
                <a:cs typeface="Open Sans" panose="020B0606030504020204" pitchFamily="34" charset="0"/>
              </a:rPr>
              <a:t>electronic CRBA (</a:t>
            </a:r>
            <a:r>
              <a:rPr lang="en-PH" sz="1800" b="1" dirty="0" err="1">
                <a:latin typeface="Open Sans" panose="020B0606030504020204" pitchFamily="34" charset="0"/>
                <a:ea typeface="Open Sans" panose="020B0606030504020204" pitchFamily="34" charset="0"/>
                <a:cs typeface="Open Sans" panose="020B0606030504020204" pitchFamily="34" charset="0"/>
              </a:rPr>
              <a:t>eCRBA</a:t>
            </a:r>
            <a:r>
              <a:rPr lang="en-PH" sz="1800" b="1" dirty="0">
                <a:latin typeface="Open Sans" panose="020B0606030504020204" pitchFamily="34" charset="0"/>
                <a:ea typeface="Open Sans" panose="020B0606030504020204" pitchFamily="34" charset="0"/>
                <a:cs typeface="Open Sans" panose="020B0606030504020204" pitchFamily="34" charset="0"/>
              </a:rPr>
              <a:t>)</a:t>
            </a:r>
            <a:r>
              <a:rPr lang="en-PH" sz="1800" dirty="0">
                <a:latin typeface="Open Sans" panose="020B0606030504020204" pitchFamily="34" charset="0"/>
                <a:ea typeface="Open Sans" panose="020B0606030504020204" pitchFamily="34" charset="0"/>
                <a:cs typeface="Open Sans" panose="020B0606030504020204" pitchFamily="34" charset="0"/>
              </a:rPr>
              <a:t> application.</a:t>
            </a:r>
          </a:p>
          <a:p>
            <a:pPr lvl="1"/>
            <a:r>
              <a:rPr lang="en-PH" sz="1800" dirty="0">
                <a:latin typeface="Open Sans" panose="020B0606030504020204" pitchFamily="34" charset="0"/>
                <a:ea typeface="Open Sans" panose="020B0606030504020204" pitchFamily="34" charset="0"/>
                <a:cs typeface="Open Sans" panose="020B0606030504020204" pitchFamily="34" charset="0"/>
              </a:rPr>
              <a:t>Parents must have an account to begin the online CRBA process.</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Complete and Submit the </a:t>
            </a:r>
            <a:r>
              <a:rPr lang="en-PH" sz="1800" b="1" dirty="0" err="1">
                <a:latin typeface="Open Sans" panose="020B0606030504020204" pitchFamily="34" charset="0"/>
                <a:ea typeface="Open Sans" panose="020B0606030504020204" pitchFamily="34" charset="0"/>
                <a:cs typeface="Open Sans" panose="020B0606030504020204" pitchFamily="34" charset="0"/>
              </a:rPr>
              <a:t>eCRBA</a:t>
            </a:r>
            <a:r>
              <a:rPr lang="en-PH" sz="1800" b="1" dirty="0">
                <a:latin typeface="Open Sans" panose="020B0606030504020204" pitchFamily="34" charset="0"/>
                <a:ea typeface="Open Sans" panose="020B0606030504020204" pitchFamily="34" charset="0"/>
                <a:cs typeface="Open Sans" panose="020B0606030504020204" pitchFamily="34" charset="0"/>
              </a:rPr>
              <a:t> Application Online</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latin typeface="Open Sans" panose="020B0606030504020204" pitchFamily="34" charset="0"/>
                <a:ea typeface="Open Sans" panose="020B0606030504020204" pitchFamily="34" charset="0"/>
                <a:cs typeface="Open Sans" panose="020B0606030504020204" pitchFamily="34" charset="0"/>
              </a:rPr>
              <a:t>Once logged in, you can access </a:t>
            </a:r>
            <a:r>
              <a:rPr lang="en-PH" sz="1800" b="1" dirty="0" err="1">
                <a:latin typeface="Open Sans" panose="020B0606030504020204" pitchFamily="34" charset="0"/>
                <a:ea typeface="Open Sans" panose="020B0606030504020204" pitchFamily="34" charset="0"/>
                <a:cs typeface="Open Sans" panose="020B0606030504020204" pitchFamily="34" charset="0"/>
              </a:rPr>
              <a:t>eCRBA</a:t>
            </a:r>
            <a:r>
              <a:rPr lang="en-PH" sz="1800" dirty="0">
                <a:latin typeface="Open Sans" panose="020B0606030504020204" pitchFamily="34" charset="0"/>
                <a:ea typeface="Open Sans" panose="020B0606030504020204" pitchFamily="34" charset="0"/>
                <a:cs typeface="Open Sans" panose="020B0606030504020204" pitchFamily="34" charset="0"/>
              </a:rPr>
              <a:t> and complete the application digitally.</a:t>
            </a:r>
          </a:p>
          <a:p>
            <a:pPr lvl="1"/>
            <a:r>
              <a:rPr lang="en-PH" sz="1800" dirty="0">
                <a:latin typeface="Open Sans" panose="020B0606030504020204" pitchFamily="34" charset="0"/>
                <a:ea typeface="Open Sans" panose="020B0606030504020204" pitchFamily="34" charset="0"/>
                <a:cs typeface="Open Sans" panose="020B0606030504020204" pitchFamily="34" charset="0"/>
              </a:rPr>
              <a:t>The system provides </a:t>
            </a:r>
            <a:r>
              <a:rPr lang="en-PH" sz="1800" b="1" dirty="0">
                <a:latin typeface="Open Sans" panose="020B0606030504020204" pitchFamily="34" charset="0"/>
                <a:ea typeface="Open Sans" panose="020B0606030504020204" pitchFamily="34" charset="0"/>
                <a:cs typeface="Open Sans" panose="020B0606030504020204" pitchFamily="34" charset="0"/>
              </a:rPr>
              <a:t>step‑by‑step instructions</a:t>
            </a:r>
            <a:r>
              <a:rPr lang="en-PH" sz="1800" dirty="0">
                <a:latin typeface="Open Sans" panose="020B0606030504020204" pitchFamily="34" charset="0"/>
                <a:ea typeface="Open Sans" panose="020B0606030504020204" pitchFamily="34" charset="0"/>
                <a:cs typeface="Open Sans" panose="020B0606030504020204" pitchFamily="34" charset="0"/>
              </a:rPr>
              <a:t> and allows you to review required documents in advance using the online </a:t>
            </a:r>
            <a:r>
              <a:rPr lang="en-PH" sz="1800" b="1" dirty="0">
                <a:latin typeface="Open Sans" panose="020B0606030504020204" pitchFamily="34" charset="0"/>
                <a:ea typeface="Open Sans" panose="020B0606030504020204" pitchFamily="34" charset="0"/>
                <a:cs typeface="Open Sans" panose="020B0606030504020204" pitchFamily="34" charset="0"/>
              </a:rPr>
              <a:t>CRBA checklist</a:t>
            </a:r>
            <a:r>
              <a:rPr lang="en-PH" sz="1800" dirty="0">
                <a:latin typeface="Open Sans" panose="020B0606030504020204" pitchFamily="34" charset="0"/>
                <a:ea typeface="Open Sans" panose="020B0606030504020204" pitchFamily="34" charset="0"/>
                <a:cs typeface="Open Sans" panose="020B0606030504020204" pitchFamily="34" charset="0"/>
              </a:rPr>
              <a:t>.</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Schedule Your In‑Person Interview at Any U.S. Embassy or Consulate</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latin typeface="Open Sans" panose="020B0606030504020204" pitchFamily="34" charset="0"/>
                <a:ea typeface="Open Sans" panose="020B0606030504020204" pitchFamily="34" charset="0"/>
                <a:cs typeface="Open Sans" panose="020B0606030504020204" pitchFamily="34" charset="0"/>
              </a:rPr>
              <a:t>After submitting the application and payment online, schedule your CRBA interview at the </a:t>
            </a:r>
            <a:r>
              <a:rPr lang="en-PH" sz="1800" b="1" dirty="0">
                <a:latin typeface="Open Sans" panose="020B0606030504020204" pitchFamily="34" charset="0"/>
                <a:ea typeface="Open Sans" panose="020B0606030504020204" pitchFamily="34" charset="0"/>
                <a:cs typeface="Open Sans" panose="020B0606030504020204" pitchFamily="34" charset="0"/>
              </a:rPr>
              <a:t>nearest U.S. Embassy or Consulate</a:t>
            </a:r>
            <a:r>
              <a:rPr lang="en-PH" sz="1800" dirty="0">
                <a:latin typeface="Open Sans" panose="020B0606030504020204" pitchFamily="34" charset="0"/>
                <a:ea typeface="Open Sans" panose="020B0606030504020204" pitchFamily="34" charset="0"/>
                <a:cs typeface="Open Sans" panose="020B0606030504020204" pitchFamily="34" charset="0"/>
              </a:rPr>
              <a:t> in your country of residence.</a:t>
            </a:r>
          </a:p>
          <a:p>
            <a:pPr lvl="1"/>
            <a:r>
              <a:rPr lang="en-PH" sz="1800" dirty="0">
                <a:latin typeface="Open Sans" panose="020B0606030504020204" pitchFamily="34" charset="0"/>
                <a:ea typeface="Open Sans" panose="020B0606030504020204" pitchFamily="34" charset="0"/>
                <a:cs typeface="Open Sans" panose="020B0606030504020204" pitchFamily="34" charset="0"/>
              </a:rPr>
              <a:t>Appointments must be scheduled at least </a:t>
            </a:r>
            <a:r>
              <a:rPr lang="en-PH" sz="1800" b="1" dirty="0">
                <a:latin typeface="Open Sans" panose="020B0606030504020204" pitchFamily="34" charset="0"/>
                <a:ea typeface="Open Sans" panose="020B0606030504020204" pitchFamily="34" charset="0"/>
                <a:cs typeface="Open Sans" panose="020B0606030504020204" pitchFamily="34" charset="0"/>
              </a:rPr>
              <a:t>72 hours after payment</a:t>
            </a:r>
            <a:r>
              <a:rPr lang="en-PH" sz="1800" dirty="0">
                <a:latin typeface="Open Sans" panose="020B0606030504020204" pitchFamily="34" charset="0"/>
                <a:ea typeface="Open Sans" panose="020B0606030504020204" pitchFamily="34" charset="0"/>
                <a:cs typeface="Open Sans" panose="020B0606030504020204" pitchFamily="34" charset="0"/>
              </a:rPr>
              <a:t> to allow processing time before the interview.</a:t>
            </a:r>
          </a:p>
          <a:p>
            <a:pPr marL="0" indent="0">
              <a:buNone/>
            </a:pPr>
            <a:br>
              <a:rPr lang="en-US" sz="2000" dirty="0"/>
            </a:br>
            <a:endParaRPr lang="en-US" sz="2000" dirty="0"/>
          </a:p>
        </p:txBody>
      </p:sp>
    </p:spTree>
    <p:extLst>
      <p:ext uri="{BB962C8B-B14F-4D97-AF65-F5344CB8AC3E}">
        <p14:creationId xmlns:p14="http://schemas.microsoft.com/office/powerpoint/2010/main" val="4239800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D5C83-D1F1-7782-8479-D824BE4D834B}"/>
              </a:ext>
            </a:extLst>
          </p:cNvPr>
          <p:cNvSpPr>
            <a:spLocks noGrp="1"/>
          </p:cNvSpPr>
          <p:nvPr>
            <p:ph type="title"/>
          </p:nvPr>
        </p:nvSpPr>
        <p:spPr>
          <a:xfrm>
            <a:off x="838200" y="-15875"/>
            <a:ext cx="10515600" cy="1082675"/>
          </a:xfrm>
        </p:spPr>
        <p:txBody>
          <a:bodyPr/>
          <a:lstStyle/>
          <a:p>
            <a:pPr algn="ctr"/>
            <a:r>
              <a:rPr lang="en-US" sz="4000" b="1" i="0" cap="all" dirty="0">
                <a:solidFill>
                  <a:srgbClr val="FF0000"/>
                </a:solidFill>
                <a:effectLst/>
                <a:latin typeface="Open Sans"/>
              </a:rPr>
              <a:t>How to Apply </a:t>
            </a:r>
            <a:r>
              <a:rPr lang="en-US" sz="2000" b="1" i="0" cap="all" dirty="0">
                <a:solidFill>
                  <a:srgbClr val="FF0000"/>
                </a:solidFill>
                <a:effectLst/>
                <a:latin typeface="Open Sans"/>
              </a:rPr>
              <a:t>(</a:t>
            </a:r>
            <a:r>
              <a:rPr lang="en-US" sz="2000" b="1" cap="all" dirty="0">
                <a:solidFill>
                  <a:srgbClr val="FF0000"/>
                </a:solidFill>
                <a:latin typeface="Open Sans"/>
              </a:rPr>
              <a:t>CRBA </a:t>
            </a:r>
            <a:r>
              <a:rPr lang="en-US" sz="2000" b="1" i="0" cap="all" dirty="0">
                <a:solidFill>
                  <a:srgbClr val="FF0000"/>
                </a:solidFill>
                <a:effectLst/>
                <a:latin typeface="Open Sans"/>
              </a:rPr>
              <a:t>cont.)</a:t>
            </a:r>
            <a:endParaRPr lang="en-US" sz="2000" dirty="0">
              <a:solidFill>
                <a:srgbClr val="FF0000"/>
              </a:solidFill>
              <a:latin typeface="Open Sans"/>
            </a:endParaRPr>
          </a:p>
        </p:txBody>
      </p:sp>
      <p:sp>
        <p:nvSpPr>
          <p:cNvPr id="3" name="Content Placeholder 2">
            <a:extLst>
              <a:ext uri="{FF2B5EF4-FFF2-40B4-BE49-F238E27FC236}">
                <a16:creationId xmlns:a16="http://schemas.microsoft.com/office/drawing/2014/main" id="{B3D316F6-0242-11A1-CBFA-0C2E58E480BA}"/>
              </a:ext>
            </a:extLst>
          </p:cNvPr>
          <p:cNvSpPr>
            <a:spLocks noGrp="1"/>
          </p:cNvSpPr>
          <p:nvPr>
            <p:ph idx="1"/>
          </p:nvPr>
        </p:nvSpPr>
        <p:spPr>
          <a:xfrm>
            <a:off x="97971" y="1066800"/>
            <a:ext cx="11879170" cy="5791200"/>
          </a:xfrm>
        </p:spPr>
        <p:txBody>
          <a:bodyPr vert="horz" lIns="91440" tIns="45720" rIns="91440" bIns="45720" rtlCol="0" anchor="t">
            <a:normAutofit fontScale="62500" lnSpcReduction="20000"/>
          </a:bodyPr>
          <a:lstStyle/>
          <a:p>
            <a:r>
              <a:rPr lang="en-PH" b="1" dirty="0">
                <a:latin typeface="Open Sans" panose="020B0606030504020204" pitchFamily="34" charset="0"/>
                <a:ea typeface="Open Sans" panose="020B0606030504020204" pitchFamily="34" charset="0"/>
                <a:cs typeface="Open Sans" panose="020B0606030504020204" pitchFamily="34" charset="0"/>
              </a:rPr>
              <a:t>Scheduling Your CRBA Interview (Generic – All Pacific Areas)</a:t>
            </a:r>
          </a:p>
          <a:p>
            <a:pPr lvl="0"/>
            <a:r>
              <a:rPr lang="en-PH" dirty="0">
                <a:latin typeface="Open Sans" panose="020B0606030504020204" pitchFamily="34" charset="0"/>
                <a:ea typeface="Open Sans" panose="020B0606030504020204" pitchFamily="34" charset="0"/>
                <a:cs typeface="Open Sans" panose="020B0606030504020204" pitchFamily="34" charset="0"/>
              </a:rPr>
              <a:t>After submitting your </a:t>
            </a:r>
            <a:r>
              <a:rPr lang="en-PH" b="1" dirty="0">
                <a:latin typeface="Open Sans" panose="020B0606030504020204" pitchFamily="34" charset="0"/>
                <a:ea typeface="Open Sans" panose="020B0606030504020204" pitchFamily="34" charset="0"/>
                <a:cs typeface="Open Sans" panose="020B0606030504020204" pitchFamily="34" charset="0"/>
              </a:rPr>
              <a:t>online CRBA application and payment</a:t>
            </a:r>
            <a:r>
              <a:rPr lang="en-PH" dirty="0">
                <a:latin typeface="Open Sans" panose="020B0606030504020204" pitchFamily="34" charset="0"/>
                <a:ea typeface="Open Sans" panose="020B0606030504020204" pitchFamily="34" charset="0"/>
                <a:cs typeface="Open Sans" panose="020B0606030504020204" pitchFamily="34" charset="0"/>
              </a:rPr>
              <a:t>, schedule your </a:t>
            </a:r>
            <a:r>
              <a:rPr lang="en-PH" b="1" dirty="0">
                <a:latin typeface="Open Sans" panose="020B0606030504020204" pitchFamily="34" charset="0"/>
                <a:ea typeface="Open Sans" panose="020B0606030504020204" pitchFamily="34" charset="0"/>
                <a:cs typeface="Open Sans" panose="020B0606030504020204" pitchFamily="34" charset="0"/>
              </a:rPr>
              <a:t>in‑person interview</a:t>
            </a:r>
            <a:r>
              <a:rPr lang="en-PH" dirty="0">
                <a:latin typeface="Open Sans" panose="020B0606030504020204" pitchFamily="34" charset="0"/>
                <a:ea typeface="Open Sans" panose="020B0606030504020204" pitchFamily="34" charset="0"/>
                <a:cs typeface="Open Sans" panose="020B0606030504020204" pitchFamily="34" charset="0"/>
              </a:rPr>
              <a:t> at the </a:t>
            </a:r>
            <a:r>
              <a:rPr lang="en-PH" b="1" dirty="0">
                <a:latin typeface="Open Sans" panose="020B0606030504020204" pitchFamily="34" charset="0"/>
                <a:ea typeface="Open Sans" panose="020B0606030504020204" pitchFamily="34" charset="0"/>
                <a:cs typeface="Open Sans" panose="020B0606030504020204" pitchFamily="34" charset="0"/>
              </a:rPr>
              <a:t>nearest U.S. Embassy or Consulate</a:t>
            </a:r>
            <a:r>
              <a:rPr lang="en-PH" dirty="0">
                <a:latin typeface="Open Sans" panose="020B0606030504020204" pitchFamily="34" charset="0"/>
                <a:ea typeface="Open Sans" panose="020B0606030504020204" pitchFamily="34" charset="0"/>
                <a:cs typeface="Open Sans" panose="020B0606030504020204" pitchFamily="34" charset="0"/>
              </a:rPr>
              <a:t> in your country of residence.</a:t>
            </a:r>
          </a:p>
          <a:p>
            <a:pPr lvl="0"/>
            <a:r>
              <a:rPr lang="en-PH" dirty="0">
                <a:latin typeface="Open Sans" panose="020B0606030504020204" pitchFamily="34" charset="0"/>
                <a:ea typeface="Open Sans" panose="020B0606030504020204" pitchFamily="34" charset="0"/>
                <a:cs typeface="Open Sans" panose="020B0606030504020204" pitchFamily="34" charset="0"/>
              </a:rPr>
              <a:t>Some posts accept </a:t>
            </a:r>
            <a:r>
              <a:rPr lang="en-PH" b="1" dirty="0" err="1">
                <a:latin typeface="Open Sans" panose="020B0606030504020204" pitchFamily="34" charset="0"/>
                <a:ea typeface="Open Sans" panose="020B0606030504020204" pitchFamily="34" charset="0"/>
                <a:cs typeface="Open Sans" panose="020B0606030504020204" pitchFamily="34" charset="0"/>
              </a:rPr>
              <a:t>eCRBA</a:t>
            </a:r>
            <a:r>
              <a:rPr lang="en-PH" b="1" dirty="0">
                <a:latin typeface="Open Sans" panose="020B0606030504020204" pitchFamily="34" charset="0"/>
                <a:ea typeface="Open Sans" panose="020B0606030504020204" pitchFamily="34" charset="0"/>
                <a:cs typeface="Open Sans" panose="020B0606030504020204" pitchFamily="34" charset="0"/>
              </a:rPr>
              <a:t> applications only</a:t>
            </a:r>
            <a:r>
              <a:rPr lang="en-PH" dirty="0">
                <a:latin typeface="Open Sans" panose="020B0606030504020204" pitchFamily="34" charset="0"/>
                <a:ea typeface="Open Sans" panose="020B0606030504020204" pitchFamily="34" charset="0"/>
                <a:cs typeface="Open Sans" panose="020B0606030504020204" pitchFamily="34" charset="0"/>
              </a:rPr>
              <a:t> and no longer process </a:t>
            </a:r>
            <a:r>
              <a:rPr lang="en-PH" b="1" dirty="0">
                <a:latin typeface="Open Sans" panose="020B0606030504020204" pitchFamily="34" charset="0"/>
                <a:ea typeface="Open Sans" panose="020B0606030504020204" pitchFamily="34" charset="0"/>
                <a:cs typeface="Open Sans" panose="020B0606030504020204" pitchFamily="34" charset="0"/>
              </a:rPr>
              <a:t>paper‑based CRBA applications</a:t>
            </a:r>
            <a:r>
              <a:rPr lang="en-PH" dirty="0">
                <a:latin typeface="Open Sans" panose="020B0606030504020204" pitchFamily="34" charset="0"/>
                <a:ea typeface="Open Sans" panose="020B0606030504020204" pitchFamily="34" charset="0"/>
                <a:cs typeface="Open Sans" panose="020B0606030504020204" pitchFamily="34" charset="0"/>
              </a:rPr>
              <a:t>.</a:t>
            </a:r>
          </a:p>
          <a:p>
            <a:pPr lvl="0"/>
            <a:r>
              <a:rPr lang="en-PH" dirty="0">
                <a:latin typeface="Open Sans" panose="020B0606030504020204" pitchFamily="34" charset="0"/>
                <a:ea typeface="Open Sans" panose="020B0606030504020204" pitchFamily="34" charset="0"/>
                <a:cs typeface="Open Sans" panose="020B0606030504020204" pitchFamily="34" charset="0"/>
              </a:rPr>
              <a:t>Follow the appointment instructions provided on the Embassy or Consulate’s </a:t>
            </a:r>
            <a:r>
              <a:rPr lang="en-PH" b="1" dirty="0">
                <a:latin typeface="Open Sans" panose="020B0606030504020204" pitchFamily="34" charset="0"/>
                <a:ea typeface="Open Sans" panose="020B0606030504020204" pitchFamily="34" charset="0"/>
                <a:cs typeface="Open Sans" panose="020B0606030504020204" pitchFamily="34" charset="0"/>
              </a:rPr>
              <a:t>official website</a:t>
            </a:r>
            <a:r>
              <a:rPr lang="en-PH" dirty="0">
                <a:latin typeface="Open Sans" panose="020B0606030504020204" pitchFamily="34" charset="0"/>
                <a:ea typeface="Open Sans" panose="020B0606030504020204" pitchFamily="34" charset="0"/>
                <a:cs typeface="Open Sans" panose="020B0606030504020204" pitchFamily="34" charset="0"/>
              </a:rPr>
              <a:t>.</a:t>
            </a:r>
          </a:p>
          <a:p>
            <a:r>
              <a:rPr lang="en-PH" b="1" dirty="0">
                <a:latin typeface="Open Sans" panose="020B0606030504020204" pitchFamily="34" charset="0"/>
                <a:ea typeface="Open Sans" panose="020B0606030504020204" pitchFamily="34" charset="0"/>
                <a:cs typeface="Open Sans" panose="020B0606030504020204" pitchFamily="34" charset="0"/>
              </a:rPr>
              <a:t>In‑Person Interview Requirements</a:t>
            </a:r>
          </a:p>
          <a:p>
            <a:pPr lvl="0"/>
            <a:r>
              <a:rPr lang="en-PH" dirty="0">
                <a:latin typeface="Open Sans" panose="020B0606030504020204" pitchFamily="34" charset="0"/>
                <a:ea typeface="Open Sans" panose="020B0606030504020204" pitchFamily="34" charset="0"/>
                <a:cs typeface="Open Sans" panose="020B0606030504020204" pitchFamily="34" charset="0"/>
              </a:rPr>
              <a:t>Attend your appointment with:</a:t>
            </a:r>
          </a:p>
          <a:p>
            <a:pPr lvl="1"/>
            <a:r>
              <a:rPr lang="en-PH" dirty="0">
                <a:latin typeface="Open Sans" panose="020B0606030504020204" pitchFamily="34" charset="0"/>
                <a:ea typeface="Open Sans" panose="020B0606030504020204" pitchFamily="34" charset="0"/>
                <a:cs typeface="Open Sans" panose="020B0606030504020204" pitchFamily="34" charset="0"/>
              </a:rPr>
              <a:t>Your </a:t>
            </a:r>
            <a:r>
              <a:rPr lang="en-PH" b="1" dirty="0">
                <a:latin typeface="Open Sans" panose="020B0606030504020204" pitchFamily="34" charset="0"/>
                <a:ea typeface="Open Sans" panose="020B0606030504020204" pitchFamily="34" charset="0"/>
                <a:cs typeface="Open Sans" panose="020B0606030504020204" pitchFamily="34" charset="0"/>
              </a:rPr>
              <a:t>child</a:t>
            </a:r>
            <a:r>
              <a:rPr lang="en-PH" dirty="0">
                <a:latin typeface="Open Sans" panose="020B0606030504020204" pitchFamily="34" charset="0"/>
                <a:ea typeface="Open Sans" panose="020B0606030504020204" pitchFamily="34" charset="0"/>
                <a:cs typeface="Open Sans" panose="020B0606030504020204" pitchFamily="34" charset="0"/>
              </a:rPr>
              <a:t> (child must be present)</a:t>
            </a:r>
          </a:p>
          <a:p>
            <a:pPr lvl="1"/>
            <a:r>
              <a:rPr lang="en-PH" b="1" dirty="0">
                <a:latin typeface="Open Sans" panose="020B0606030504020204" pitchFamily="34" charset="0"/>
                <a:ea typeface="Open Sans" panose="020B0606030504020204" pitchFamily="34" charset="0"/>
                <a:cs typeface="Open Sans" panose="020B0606030504020204" pitchFamily="34" charset="0"/>
              </a:rPr>
              <a:t>Original documents</a:t>
            </a:r>
            <a:endParaRPr lang="en-PH" dirty="0">
              <a:latin typeface="Open Sans" panose="020B0606030504020204" pitchFamily="34" charset="0"/>
              <a:ea typeface="Open Sans" panose="020B0606030504020204" pitchFamily="34" charset="0"/>
              <a:cs typeface="Open Sans" panose="020B0606030504020204" pitchFamily="34" charset="0"/>
            </a:endParaRPr>
          </a:p>
          <a:p>
            <a:pPr lvl="1"/>
            <a:r>
              <a:rPr lang="en-PH" b="1" dirty="0">
                <a:latin typeface="Open Sans" panose="020B0606030504020204" pitchFamily="34" charset="0"/>
                <a:ea typeface="Open Sans" panose="020B0606030504020204" pitchFamily="34" charset="0"/>
                <a:cs typeface="Open Sans" panose="020B0606030504020204" pitchFamily="34" charset="0"/>
              </a:rPr>
              <a:t>Single‑sided photocopies</a:t>
            </a:r>
            <a:r>
              <a:rPr lang="en-PH" dirty="0">
                <a:latin typeface="Open Sans" panose="020B0606030504020204" pitchFamily="34" charset="0"/>
                <a:ea typeface="Open Sans" panose="020B0606030504020204" pitchFamily="34" charset="0"/>
                <a:cs typeface="Open Sans" panose="020B0606030504020204" pitchFamily="34" charset="0"/>
              </a:rPr>
              <a:t> of all documents</a:t>
            </a:r>
          </a:p>
          <a:p>
            <a:pPr lvl="0"/>
            <a:r>
              <a:rPr lang="en-PH" dirty="0">
                <a:latin typeface="Open Sans" panose="020B0606030504020204" pitchFamily="34" charset="0"/>
                <a:ea typeface="Open Sans" panose="020B0606030504020204" pitchFamily="34" charset="0"/>
                <a:cs typeface="Open Sans" panose="020B0606030504020204" pitchFamily="34" charset="0"/>
              </a:rPr>
              <a:t>Original documents will be </a:t>
            </a:r>
            <a:r>
              <a:rPr lang="en-PH" b="1" dirty="0">
                <a:latin typeface="Open Sans" panose="020B0606030504020204" pitchFamily="34" charset="0"/>
                <a:ea typeface="Open Sans" panose="020B0606030504020204" pitchFamily="34" charset="0"/>
                <a:cs typeface="Open Sans" panose="020B0606030504020204" pitchFamily="34" charset="0"/>
              </a:rPr>
              <a:t>returned</a:t>
            </a:r>
            <a:r>
              <a:rPr lang="en-PH" dirty="0">
                <a:latin typeface="Open Sans" panose="020B0606030504020204" pitchFamily="34" charset="0"/>
                <a:ea typeface="Open Sans" panose="020B0606030504020204" pitchFamily="34" charset="0"/>
                <a:cs typeface="Open Sans" panose="020B0606030504020204" pitchFamily="34" charset="0"/>
              </a:rPr>
              <a:t> after review.</a:t>
            </a:r>
          </a:p>
          <a:p>
            <a:pPr lvl="0"/>
            <a:r>
              <a:rPr lang="en-PH" dirty="0">
                <a:latin typeface="Open Sans" panose="020B0606030504020204" pitchFamily="34" charset="0"/>
                <a:ea typeface="Open Sans" panose="020B0606030504020204" pitchFamily="34" charset="0"/>
                <a:cs typeface="Open Sans" panose="020B0606030504020204" pitchFamily="34" charset="0"/>
              </a:rPr>
              <a:t>Provide </a:t>
            </a:r>
            <a:r>
              <a:rPr lang="en-PH" b="1" dirty="0">
                <a:latin typeface="Open Sans" panose="020B0606030504020204" pitchFamily="34" charset="0"/>
                <a:ea typeface="Open Sans" panose="020B0606030504020204" pitchFamily="34" charset="0"/>
                <a:cs typeface="Open Sans" panose="020B0606030504020204" pitchFamily="34" charset="0"/>
              </a:rPr>
              <a:t>English translations</a:t>
            </a:r>
            <a:r>
              <a:rPr lang="en-PH" dirty="0">
                <a:latin typeface="Open Sans" panose="020B0606030504020204" pitchFamily="34" charset="0"/>
                <a:ea typeface="Open Sans" panose="020B0606030504020204" pitchFamily="34" charset="0"/>
                <a:cs typeface="Open Sans" panose="020B0606030504020204" pitchFamily="34" charset="0"/>
              </a:rPr>
              <a:t> for all foreign‑language documents.</a:t>
            </a:r>
          </a:p>
          <a:p>
            <a:pPr lvl="0"/>
            <a:r>
              <a:rPr lang="en-PH" b="1" dirty="0">
                <a:latin typeface="Open Sans" panose="020B0606030504020204" pitchFamily="34" charset="0"/>
                <a:ea typeface="Open Sans" panose="020B0606030504020204" pitchFamily="34" charset="0"/>
                <a:cs typeface="Open Sans" panose="020B0606030504020204" pitchFamily="34" charset="0"/>
              </a:rPr>
              <a:t>Both parents</a:t>
            </a:r>
            <a:r>
              <a:rPr lang="en-PH" dirty="0">
                <a:latin typeface="Open Sans" panose="020B0606030504020204" pitchFamily="34" charset="0"/>
                <a:ea typeface="Open Sans" panose="020B0606030504020204" pitchFamily="34" charset="0"/>
                <a:cs typeface="Open Sans" panose="020B0606030504020204" pitchFamily="34" charset="0"/>
              </a:rPr>
              <a:t> generally attend the interview.</a:t>
            </a:r>
          </a:p>
          <a:p>
            <a:pPr lvl="0"/>
            <a:r>
              <a:rPr lang="en-PH" dirty="0">
                <a:latin typeface="Open Sans" panose="020B0606030504020204" pitchFamily="34" charset="0"/>
                <a:ea typeface="Open Sans" panose="020B0606030504020204" pitchFamily="34" charset="0"/>
                <a:cs typeface="Open Sans" panose="020B0606030504020204" pitchFamily="34" charset="0"/>
              </a:rPr>
              <a:t>If you wish to bring a </a:t>
            </a:r>
            <a:r>
              <a:rPr lang="en-PH" b="1" dirty="0">
                <a:latin typeface="Open Sans" panose="020B0606030504020204" pitchFamily="34" charset="0"/>
                <a:ea typeface="Open Sans" panose="020B0606030504020204" pitchFamily="34" charset="0"/>
                <a:cs typeface="Open Sans" panose="020B0606030504020204" pitchFamily="34" charset="0"/>
              </a:rPr>
              <a:t>private attorney, interpreter, or other third‑party assistant</a:t>
            </a:r>
            <a:r>
              <a:rPr lang="en-PH" dirty="0">
                <a:latin typeface="Open Sans" panose="020B0606030504020204" pitchFamily="34" charset="0"/>
                <a:ea typeface="Open Sans" panose="020B0606030504020204" pitchFamily="34" charset="0"/>
                <a:cs typeface="Open Sans" panose="020B0606030504020204" pitchFamily="34" charset="0"/>
              </a:rPr>
              <a:t>, notify the Embassy or Consulate </a:t>
            </a:r>
            <a:r>
              <a:rPr lang="en-PH" b="1" dirty="0">
                <a:latin typeface="Open Sans" panose="020B0606030504020204" pitchFamily="34" charset="0"/>
                <a:ea typeface="Open Sans" panose="020B0606030504020204" pitchFamily="34" charset="0"/>
                <a:cs typeface="Open Sans" panose="020B0606030504020204" pitchFamily="34" charset="0"/>
              </a:rPr>
              <a:t>in advance</a:t>
            </a:r>
            <a:r>
              <a:rPr lang="en-PH" dirty="0">
                <a:latin typeface="Open Sans" panose="020B0606030504020204" pitchFamily="34" charset="0"/>
                <a:ea typeface="Open Sans" panose="020B0606030504020204" pitchFamily="34" charset="0"/>
                <a:cs typeface="Open Sans" panose="020B0606030504020204" pitchFamily="34" charset="0"/>
              </a:rPr>
              <a:t>.</a:t>
            </a:r>
          </a:p>
          <a:p>
            <a:pPr lvl="0"/>
            <a:r>
              <a:rPr lang="en-PH" dirty="0">
                <a:latin typeface="Open Sans" panose="020B0606030504020204" pitchFamily="34" charset="0"/>
                <a:ea typeface="Open Sans" panose="020B0606030504020204" pitchFamily="34" charset="0"/>
                <a:cs typeface="Open Sans" panose="020B0606030504020204" pitchFamily="34" charset="0"/>
              </a:rPr>
              <a:t>All </a:t>
            </a:r>
            <a:r>
              <a:rPr lang="en-PH" b="1" dirty="0">
                <a:latin typeface="Open Sans" panose="020B0606030504020204" pitchFamily="34" charset="0"/>
                <a:ea typeface="Open Sans" panose="020B0606030504020204" pitchFamily="34" charset="0"/>
                <a:cs typeface="Open Sans" panose="020B0606030504020204" pitchFamily="34" charset="0"/>
              </a:rPr>
              <a:t>CRBA regulations and documentation requirements</a:t>
            </a:r>
            <a:r>
              <a:rPr lang="en-PH" dirty="0">
                <a:latin typeface="Open Sans" panose="020B0606030504020204" pitchFamily="34" charset="0"/>
                <a:ea typeface="Open Sans" panose="020B0606030504020204" pitchFamily="34" charset="0"/>
                <a:cs typeface="Open Sans" panose="020B0606030504020204" pitchFamily="34" charset="0"/>
              </a:rPr>
              <a:t> continue to apply.</a:t>
            </a:r>
          </a:p>
          <a:p>
            <a:pPr marL="0" indent="0">
              <a:buNone/>
            </a:pPr>
            <a:endParaRPr lang="en-US" dirty="0"/>
          </a:p>
        </p:txBody>
      </p:sp>
    </p:spTree>
    <p:extLst>
      <p:ext uri="{BB962C8B-B14F-4D97-AF65-F5344CB8AC3E}">
        <p14:creationId xmlns:p14="http://schemas.microsoft.com/office/powerpoint/2010/main" val="2535439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C489-3117-6150-0C34-0C5C5CAB8A8F}"/>
              </a:ext>
            </a:extLst>
          </p:cNvPr>
          <p:cNvSpPr>
            <a:spLocks noGrp="1"/>
          </p:cNvSpPr>
          <p:nvPr>
            <p:ph type="title"/>
          </p:nvPr>
        </p:nvSpPr>
        <p:spPr>
          <a:xfrm>
            <a:off x="205597" y="-28575"/>
            <a:ext cx="11982089" cy="1339940"/>
          </a:xfrm>
        </p:spPr>
        <p:txBody>
          <a:bodyPr>
            <a:normAutofit fontScale="90000"/>
          </a:bodyPr>
          <a:lstStyle/>
          <a:p>
            <a:pPr algn="ctr"/>
            <a:br>
              <a:rPr lang="en-US" sz="4900" dirty="0"/>
            </a:br>
            <a:r>
              <a:rPr lang="en-US" sz="4400" b="1" dirty="0">
                <a:solidFill>
                  <a:srgbClr val="FF0000"/>
                </a:solidFill>
                <a:latin typeface="Open Sans"/>
                <a:ea typeface="Open Sans"/>
                <a:cs typeface="Open Sans"/>
              </a:rPr>
              <a:t>N-600K, Application for Citizenship (Adoption)</a:t>
            </a:r>
          </a:p>
          <a:p>
            <a:endParaRPr lang="en-US" dirty="0"/>
          </a:p>
        </p:txBody>
      </p:sp>
      <p:sp>
        <p:nvSpPr>
          <p:cNvPr id="3" name="Content Placeholder 2">
            <a:extLst>
              <a:ext uri="{FF2B5EF4-FFF2-40B4-BE49-F238E27FC236}">
                <a16:creationId xmlns:a16="http://schemas.microsoft.com/office/drawing/2014/main" id="{B7142489-8E8A-A987-460C-74EA1396C8A0}"/>
              </a:ext>
            </a:extLst>
          </p:cNvPr>
          <p:cNvSpPr>
            <a:spLocks noGrp="1"/>
          </p:cNvSpPr>
          <p:nvPr>
            <p:ph idx="1"/>
          </p:nvPr>
        </p:nvSpPr>
        <p:spPr>
          <a:xfrm>
            <a:off x="838200" y="1584670"/>
            <a:ext cx="10515600" cy="4435130"/>
          </a:xfrm>
        </p:spPr>
        <p:txBody>
          <a:bodyPr vert="horz" lIns="91440" tIns="45720" rIns="91440" bIns="45720" rtlCol="0" anchor="t">
            <a:noAutofit/>
          </a:bodyPr>
          <a:lstStyle/>
          <a:p>
            <a:pPr marL="0" indent="0">
              <a:buNone/>
            </a:pPr>
            <a:r>
              <a:rPr lang="en-PH" sz="1800" b="1" dirty="0">
                <a:latin typeface="Open Sans" panose="020B0606030504020204" pitchFamily="34" charset="0"/>
                <a:ea typeface="Open Sans" panose="020B0606030504020204" pitchFamily="34" charset="0"/>
                <a:cs typeface="Open Sans" panose="020B0606030504020204" pitchFamily="34" charset="0"/>
              </a:rPr>
              <a:t>What Is Form N‑600K?</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Form N‑600K – Application for Citizenship and Issuance of Certificate Under Section 322</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0"/>
            <a:r>
              <a:rPr lang="en-PH" sz="1800" dirty="0">
                <a:latin typeface="Open Sans" panose="020B0606030504020204" pitchFamily="34" charset="0"/>
                <a:ea typeface="Open Sans" panose="020B0606030504020204" pitchFamily="34" charset="0"/>
                <a:cs typeface="Open Sans" panose="020B0606030504020204" pitchFamily="34" charset="0"/>
              </a:rPr>
              <a:t>Used to apply for </a:t>
            </a:r>
            <a:r>
              <a:rPr lang="en-PH" sz="1800" b="1" dirty="0">
                <a:latin typeface="Open Sans" panose="020B0606030504020204" pitchFamily="34" charset="0"/>
                <a:ea typeface="Open Sans" panose="020B0606030504020204" pitchFamily="34" charset="0"/>
                <a:cs typeface="Open Sans" panose="020B0606030504020204" pitchFamily="34" charset="0"/>
              </a:rPr>
              <a:t>U.S. citizenship on behalf of a child who regularly resides outside the United States</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0"/>
            <a:r>
              <a:rPr lang="en-PH" sz="1800" dirty="0">
                <a:latin typeface="Open Sans" panose="020B0606030504020204" pitchFamily="34" charset="0"/>
                <a:ea typeface="Open Sans" panose="020B0606030504020204" pitchFamily="34" charset="0"/>
                <a:cs typeface="Open Sans" panose="020B0606030504020204" pitchFamily="34" charset="0"/>
              </a:rPr>
              <a:t>Filed by a </a:t>
            </a:r>
            <a:r>
              <a:rPr lang="en-PH" sz="1800" b="1" dirty="0">
                <a:latin typeface="Open Sans" panose="020B0606030504020204" pitchFamily="34" charset="0"/>
                <a:ea typeface="Open Sans" panose="020B0606030504020204" pitchFamily="34" charset="0"/>
                <a:cs typeface="Open Sans" panose="020B0606030504020204" pitchFamily="34" charset="0"/>
              </a:rPr>
              <a:t>U.S. citizen parent, grandparent, or legal guardian</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0"/>
            <a:r>
              <a:rPr lang="en-PH" sz="1800" dirty="0">
                <a:latin typeface="Open Sans" panose="020B0606030504020204" pitchFamily="34" charset="0"/>
                <a:ea typeface="Open Sans" panose="020B0606030504020204" pitchFamily="34" charset="0"/>
                <a:cs typeface="Open Sans" panose="020B0606030504020204" pitchFamily="34" charset="0"/>
              </a:rPr>
              <a:t>Child must be </a:t>
            </a:r>
            <a:r>
              <a:rPr lang="en-PH" sz="1800" b="1" dirty="0">
                <a:latin typeface="Open Sans" panose="020B0606030504020204" pitchFamily="34" charset="0"/>
                <a:ea typeface="Open Sans" panose="020B0606030504020204" pitchFamily="34" charset="0"/>
                <a:cs typeface="Open Sans" panose="020B0606030504020204" pitchFamily="34" charset="0"/>
              </a:rPr>
              <a:t>under 18 years old</a:t>
            </a:r>
            <a:r>
              <a:rPr lang="en-PH" sz="1800" dirty="0">
                <a:latin typeface="Open Sans" panose="020B0606030504020204" pitchFamily="34" charset="0"/>
                <a:ea typeface="Open Sans" panose="020B0606030504020204" pitchFamily="34" charset="0"/>
                <a:cs typeface="Open Sans" panose="020B0606030504020204" pitchFamily="34" charset="0"/>
              </a:rPr>
              <a:t> at the time of filing</a:t>
            </a:r>
          </a:p>
          <a:p>
            <a:r>
              <a:rPr lang="en-PH" sz="1800" b="1" dirty="0">
                <a:latin typeface="Open Sans" panose="020B0606030504020204" pitchFamily="34" charset="0"/>
                <a:ea typeface="Open Sans" panose="020B0606030504020204" pitchFamily="34" charset="0"/>
                <a:cs typeface="Open Sans" panose="020B0606030504020204" pitchFamily="34" charset="0"/>
              </a:rPr>
              <a:t>Primary Purposes of Form N‑600K</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Naturalization of a child living abroad</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lvl="1"/>
            <a:r>
              <a:rPr lang="en-PH" sz="1800" dirty="0">
                <a:latin typeface="Open Sans" panose="020B0606030504020204" pitchFamily="34" charset="0"/>
                <a:ea typeface="Open Sans" panose="020B0606030504020204" pitchFamily="34" charset="0"/>
                <a:cs typeface="Open Sans" panose="020B0606030504020204" pitchFamily="34" charset="0"/>
              </a:rPr>
              <a:t>Allows the child to obtain U.S. citizenship through a qualifying parent or grandparent</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Issuance of a Certificate of Citizenship</a:t>
            </a:r>
            <a:endParaRPr lang="en-PH" sz="18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dirty="0"/>
          </a:p>
        </p:txBody>
      </p:sp>
    </p:spTree>
    <p:extLst>
      <p:ext uri="{BB962C8B-B14F-4D97-AF65-F5344CB8AC3E}">
        <p14:creationId xmlns:p14="http://schemas.microsoft.com/office/powerpoint/2010/main" val="599809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552C-5178-AC13-433C-6813F17D85C3}"/>
              </a:ext>
            </a:extLst>
          </p:cNvPr>
          <p:cNvSpPr>
            <a:spLocks noGrp="1"/>
          </p:cNvSpPr>
          <p:nvPr>
            <p:ph type="title"/>
          </p:nvPr>
        </p:nvSpPr>
        <p:spPr>
          <a:xfrm>
            <a:off x="838200" y="22225"/>
            <a:ext cx="10515600" cy="1325563"/>
          </a:xfrm>
        </p:spPr>
        <p:txBody>
          <a:bodyPr>
            <a:normAutofit/>
          </a:bodyPr>
          <a:lstStyle/>
          <a:p>
            <a:pPr algn="ctr"/>
            <a:r>
              <a:rPr lang="en-US" sz="4000" b="1" dirty="0">
                <a:solidFill>
                  <a:srgbClr val="FF0000"/>
                </a:solidFill>
                <a:latin typeface="Open Sans"/>
                <a:ea typeface="Open Sans"/>
                <a:cs typeface="Open Sans"/>
              </a:rPr>
              <a:t>IRS Contact</a:t>
            </a:r>
          </a:p>
        </p:txBody>
      </p:sp>
      <p:sp>
        <p:nvSpPr>
          <p:cNvPr id="3" name="Content Placeholder 2">
            <a:extLst>
              <a:ext uri="{FF2B5EF4-FFF2-40B4-BE49-F238E27FC236}">
                <a16:creationId xmlns:a16="http://schemas.microsoft.com/office/drawing/2014/main" id="{25EBD977-1BBA-AACF-54DD-DCDAFB118229}"/>
              </a:ext>
            </a:extLst>
          </p:cNvPr>
          <p:cNvSpPr>
            <a:spLocks noGrp="1"/>
          </p:cNvSpPr>
          <p:nvPr>
            <p:ph idx="1"/>
          </p:nvPr>
        </p:nvSpPr>
        <p:spPr>
          <a:xfrm>
            <a:off x="0" y="1001486"/>
            <a:ext cx="12192000" cy="5627914"/>
          </a:xfrm>
        </p:spPr>
        <p:txBody>
          <a:bodyPr vert="horz" lIns="91440" tIns="45720" rIns="91440" bIns="45720" rtlCol="0" anchor="t">
            <a:normAutofit fontScale="85000" lnSpcReduction="20000"/>
          </a:bodyPr>
          <a:lstStyle/>
          <a:p>
            <a:pPr marL="0" indent="0">
              <a:buNone/>
            </a:pPr>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IRS International Taxpayer Services (All Overseas Locations)</a:t>
            </a:r>
          </a:p>
          <a:p>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International Taxpayer Service Call Center</a:t>
            </a:r>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 For individual or business account questions related to international tax matters, such as:</a:t>
            </a:r>
          </a:p>
          <a:p>
            <a:pPr lvl="0"/>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Overpayment status</a:t>
            </a:r>
          </a:p>
          <a:p>
            <a:pPr lvl="0"/>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Balances owed</a:t>
            </a:r>
          </a:p>
          <a:p>
            <a:pPr lvl="0"/>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IRS correspondence</a:t>
            </a:r>
          </a:p>
          <a:p>
            <a:pPr lvl="0"/>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Issues involving international tax forms</a:t>
            </a:r>
          </a:p>
          <a:p>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Hours:</a:t>
            </a:r>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 6 a.m. – 11 p.m. (Eastern Time, U.S. &amp; Canada) </a:t>
            </a:r>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Phone:</a:t>
            </a:r>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 267‑941‑1000 (not toll‑free) </a:t>
            </a:r>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Fax:</a:t>
            </a:r>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 681‑247‑3101 (international tax account issues only)</a:t>
            </a:r>
          </a:p>
          <a:p>
            <a:pPr marL="0" indent="0">
              <a:buNone/>
            </a:pPr>
            <a:endPar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Important Notice</a:t>
            </a:r>
          </a:p>
          <a:p>
            <a:pPr lvl="0"/>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IRS taxpayer services at </a:t>
            </a:r>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foreign posts of duty are no longer available</a:t>
            </a:r>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a:t>
            </a:r>
          </a:p>
          <a:p>
            <a:pPr lvl="0"/>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All forms and correspondence must be mailed to the appropriate IRS address.</a:t>
            </a:r>
          </a:p>
          <a:p>
            <a:pPr marL="0" lvl="0" indent="0">
              <a:buNone/>
            </a:pPr>
            <a:endPar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Mailing Address for International Individual Taxpayers</a:t>
            </a:r>
          </a:p>
          <a:p>
            <a:r>
              <a:rPr lang="en-PH" sz="1900" b="1" dirty="0">
                <a:highlight>
                  <a:srgbClr val="FFFFFF"/>
                </a:highlight>
                <a:latin typeface="Open Sans" panose="020B0606030504020204" pitchFamily="34" charset="0"/>
                <a:ea typeface="Open Sans" panose="020B0606030504020204" pitchFamily="34" charset="0"/>
                <a:cs typeface="Open Sans" panose="020B0606030504020204" pitchFamily="34" charset="0"/>
              </a:rPr>
              <a:t>Internal Revenue Service</a:t>
            </a:r>
            <a:r>
              <a:rPr lang="en-PH" sz="1900" dirty="0">
                <a:highlight>
                  <a:srgbClr val="FFFFFF"/>
                </a:highlight>
                <a:latin typeface="Open Sans" panose="020B0606030504020204" pitchFamily="34" charset="0"/>
                <a:ea typeface="Open Sans" panose="020B0606030504020204" pitchFamily="34" charset="0"/>
                <a:cs typeface="Open Sans" panose="020B0606030504020204" pitchFamily="34" charset="0"/>
              </a:rPr>
              <a:t> International Accounts Philadelphia, PA 19255‑0725 USA</a:t>
            </a:r>
          </a:p>
          <a:p>
            <a:endParaRPr lang="en-US" dirty="0"/>
          </a:p>
        </p:txBody>
      </p:sp>
    </p:spTree>
    <p:extLst>
      <p:ext uri="{BB962C8B-B14F-4D97-AF65-F5344CB8AC3E}">
        <p14:creationId xmlns:p14="http://schemas.microsoft.com/office/powerpoint/2010/main" val="1818376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2C21-E266-462C-9E28-6099FC42FBA5}"/>
              </a:ext>
            </a:extLst>
          </p:cNvPr>
          <p:cNvSpPr>
            <a:spLocks noGrp="1"/>
          </p:cNvSpPr>
          <p:nvPr>
            <p:ph type="title"/>
          </p:nvPr>
        </p:nvSpPr>
        <p:spPr>
          <a:xfrm>
            <a:off x="626534" y="9526"/>
            <a:ext cx="10854266" cy="883104"/>
          </a:xfrm>
        </p:spPr>
        <p:txBody>
          <a:bodyPr>
            <a:normAutofit/>
          </a:bodyPr>
          <a:lstStyle/>
          <a:p>
            <a:pPr algn="ctr"/>
            <a:r>
              <a:rPr lang="en-US" sz="4000" b="1" dirty="0">
                <a:solidFill>
                  <a:srgbClr val="FF0000"/>
                </a:solidFill>
                <a:latin typeface="Open Sans"/>
                <a:ea typeface="Open Sans"/>
                <a:cs typeface="Open Sans"/>
              </a:rPr>
              <a:t>VA Education Benefits CH 35</a:t>
            </a:r>
            <a:endParaRPr lang="en-US" sz="4000" b="1" dirty="0">
              <a:solidFill>
                <a:srgbClr val="FF0000"/>
              </a:solidFill>
            </a:endParaRPr>
          </a:p>
        </p:txBody>
      </p:sp>
      <p:sp>
        <p:nvSpPr>
          <p:cNvPr id="3" name="Content Placeholder 2">
            <a:extLst>
              <a:ext uri="{FF2B5EF4-FFF2-40B4-BE49-F238E27FC236}">
                <a16:creationId xmlns:a16="http://schemas.microsoft.com/office/drawing/2014/main" id="{2B0F7A90-3809-1807-FF4D-8BBADEDD98E0}"/>
              </a:ext>
            </a:extLst>
          </p:cNvPr>
          <p:cNvSpPr>
            <a:spLocks noGrp="1"/>
          </p:cNvSpPr>
          <p:nvPr>
            <p:ph idx="1"/>
          </p:nvPr>
        </p:nvSpPr>
        <p:spPr>
          <a:xfrm>
            <a:off x="97971" y="892630"/>
            <a:ext cx="12094029" cy="5344884"/>
          </a:xfrm>
        </p:spPr>
        <p:txBody>
          <a:bodyPr vert="horz" lIns="91440" tIns="45720" rIns="91440" bIns="45720" rtlCol="0" anchor="t">
            <a:noAutofit/>
          </a:bodyPr>
          <a:lstStyle/>
          <a:p>
            <a:r>
              <a:rPr lang="en-PH" sz="1800" b="1" dirty="0">
                <a:latin typeface="Open Sans" panose="020B0606030504020204" pitchFamily="34" charset="0"/>
                <a:ea typeface="Open Sans" panose="020B0606030504020204" pitchFamily="34" charset="0"/>
                <a:cs typeface="Open Sans" panose="020B0606030504020204" pitchFamily="34" charset="0"/>
              </a:rPr>
              <a:t>VA Chapter 35 (DEA) Overview</a:t>
            </a:r>
          </a:p>
          <a:p>
            <a:r>
              <a:rPr lang="en-PH" sz="1800" b="1" dirty="0">
                <a:latin typeface="Open Sans" panose="020B0606030504020204" pitchFamily="34" charset="0"/>
                <a:ea typeface="Open Sans" panose="020B0606030504020204" pitchFamily="34" charset="0"/>
                <a:cs typeface="Open Sans" panose="020B0606030504020204" pitchFamily="34" charset="0"/>
              </a:rPr>
              <a:t>Survivors’ and Dependents’ Educational Assistance (DEA)</a:t>
            </a:r>
            <a:r>
              <a:rPr lang="en-PH" sz="1800" dirty="0">
                <a:latin typeface="Open Sans" panose="020B0606030504020204" pitchFamily="34" charset="0"/>
                <a:ea typeface="Open Sans" panose="020B0606030504020204" pitchFamily="34" charset="0"/>
                <a:cs typeface="Open Sans" panose="020B0606030504020204" pitchFamily="34" charset="0"/>
              </a:rPr>
              <a:t> provides education and training benefits to eligible dependents and survivors of Veterans who:</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Died</a:t>
            </a:r>
            <a:r>
              <a:rPr lang="en-PH" sz="1800" dirty="0">
                <a:latin typeface="Open Sans" panose="020B0606030504020204" pitchFamily="34" charset="0"/>
                <a:ea typeface="Open Sans" panose="020B0606030504020204" pitchFamily="34" charset="0"/>
                <a:cs typeface="Open Sans" panose="020B0606030504020204" pitchFamily="34" charset="0"/>
              </a:rPr>
              <a:t> due to a service‑related condition, or</a:t>
            </a:r>
          </a:p>
          <a:p>
            <a:pPr lvl="0"/>
            <a:r>
              <a:rPr lang="en-PH" sz="1800" dirty="0">
                <a:latin typeface="Open Sans" panose="020B0606030504020204" pitchFamily="34" charset="0"/>
                <a:ea typeface="Open Sans" panose="020B0606030504020204" pitchFamily="34" charset="0"/>
                <a:cs typeface="Open Sans" panose="020B0606030504020204" pitchFamily="34" charset="0"/>
              </a:rPr>
              <a:t>Are </a:t>
            </a:r>
            <a:r>
              <a:rPr lang="en-PH" sz="1800" b="1" dirty="0">
                <a:latin typeface="Open Sans" panose="020B0606030504020204" pitchFamily="34" charset="0"/>
                <a:ea typeface="Open Sans" panose="020B0606030504020204" pitchFamily="34" charset="0"/>
                <a:cs typeface="Open Sans" panose="020B0606030504020204" pitchFamily="34" charset="0"/>
              </a:rPr>
              <a:t>permanently and totally disabled (P&amp;T)</a:t>
            </a:r>
            <a:r>
              <a:rPr lang="en-PH" sz="1800" dirty="0">
                <a:latin typeface="Open Sans" panose="020B0606030504020204" pitchFamily="34" charset="0"/>
                <a:ea typeface="Open Sans" panose="020B0606030504020204" pitchFamily="34" charset="0"/>
                <a:cs typeface="Open Sans" panose="020B0606030504020204" pitchFamily="34" charset="0"/>
              </a:rPr>
              <a:t> from a service‑connected condition</a:t>
            </a:r>
          </a:p>
          <a:p>
            <a:r>
              <a:rPr lang="en-PH" sz="1800" b="1" dirty="0">
                <a:latin typeface="Open Sans" panose="020B0606030504020204" pitchFamily="34" charset="0"/>
                <a:ea typeface="Open Sans" panose="020B0606030504020204" pitchFamily="34" charset="0"/>
                <a:cs typeface="Open Sans" panose="020B0606030504020204" pitchFamily="34" charset="0"/>
              </a:rPr>
              <a:t>Key Benefits</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Monthly payments</a:t>
            </a:r>
            <a:r>
              <a:rPr lang="en-PH" sz="1800" dirty="0">
                <a:latin typeface="Open Sans" panose="020B0606030504020204" pitchFamily="34" charset="0"/>
                <a:ea typeface="Open Sans" panose="020B0606030504020204" pitchFamily="34" charset="0"/>
                <a:cs typeface="Open Sans" panose="020B0606030504020204" pitchFamily="34" charset="0"/>
              </a:rPr>
              <a:t> to help cover education and training costs</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Eligible programs</a:t>
            </a:r>
            <a:r>
              <a:rPr lang="en-PH" sz="1800" dirty="0">
                <a:latin typeface="Open Sans" panose="020B0606030504020204" pitchFamily="34" charset="0"/>
                <a:ea typeface="Open Sans" panose="020B0606030504020204" pitchFamily="34" charset="0"/>
                <a:cs typeface="Open Sans" panose="020B0606030504020204" pitchFamily="34" charset="0"/>
              </a:rPr>
              <a:t> include:</a:t>
            </a:r>
          </a:p>
          <a:p>
            <a:pPr lvl="1"/>
            <a:r>
              <a:rPr lang="en-PH" sz="1800" dirty="0">
                <a:latin typeface="Open Sans" panose="020B0606030504020204" pitchFamily="34" charset="0"/>
                <a:ea typeface="Open Sans" panose="020B0606030504020204" pitchFamily="34" charset="0"/>
                <a:cs typeface="Open Sans" panose="020B0606030504020204" pitchFamily="34" charset="0"/>
              </a:rPr>
              <a:t>College degree programs</a:t>
            </a:r>
          </a:p>
          <a:p>
            <a:pPr lvl="1"/>
            <a:r>
              <a:rPr lang="en-PH" sz="1800" dirty="0">
                <a:latin typeface="Open Sans" panose="020B0606030504020204" pitchFamily="34" charset="0"/>
                <a:ea typeface="Open Sans" panose="020B0606030504020204" pitchFamily="34" charset="0"/>
                <a:cs typeface="Open Sans" panose="020B0606030504020204" pitchFamily="34" charset="0"/>
              </a:rPr>
              <a:t>Career and technical certificate courses</a:t>
            </a:r>
          </a:p>
          <a:p>
            <a:pPr lvl="1"/>
            <a:r>
              <a:rPr lang="en-PH" sz="1800" dirty="0">
                <a:latin typeface="Open Sans" panose="020B0606030504020204" pitchFamily="34" charset="0"/>
                <a:ea typeface="Open Sans" panose="020B0606030504020204" pitchFamily="34" charset="0"/>
                <a:cs typeface="Open Sans" panose="020B0606030504020204" pitchFamily="34" charset="0"/>
              </a:rPr>
              <a:t>Apprenticeships</a:t>
            </a:r>
          </a:p>
          <a:p>
            <a:pPr lvl="1"/>
            <a:r>
              <a:rPr lang="en-PH" sz="1800" dirty="0">
                <a:latin typeface="Open Sans" panose="020B0606030504020204" pitchFamily="34" charset="0"/>
                <a:ea typeface="Open Sans" panose="020B0606030504020204" pitchFamily="34" charset="0"/>
                <a:cs typeface="Open Sans" panose="020B0606030504020204" pitchFamily="34" charset="0"/>
              </a:rPr>
              <a:t>On‑the‑job training</a:t>
            </a:r>
          </a:p>
          <a:p>
            <a:pPr lvl="0"/>
            <a:r>
              <a:rPr lang="en-PH" sz="1800" b="1" dirty="0">
                <a:latin typeface="Open Sans" panose="020B0606030504020204" pitchFamily="34" charset="0"/>
                <a:ea typeface="Open Sans" panose="020B0606030504020204" pitchFamily="34" charset="0"/>
                <a:cs typeface="Open Sans" panose="020B0606030504020204" pitchFamily="34" charset="0"/>
              </a:rPr>
              <a:t>Duration:</a:t>
            </a:r>
            <a:r>
              <a:rPr lang="en-PH" sz="1800" dirty="0">
                <a:latin typeface="Open Sans" panose="020B0606030504020204" pitchFamily="34" charset="0"/>
                <a:ea typeface="Open Sans" panose="020B0606030504020204" pitchFamily="34" charset="0"/>
                <a:cs typeface="Open Sans" panose="020B0606030504020204" pitchFamily="34" charset="0"/>
              </a:rPr>
              <a:t> Up to </a:t>
            </a:r>
            <a:r>
              <a:rPr lang="en-PH" sz="1800" b="1" dirty="0">
                <a:latin typeface="Open Sans" panose="020B0606030504020204" pitchFamily="34" charset="0"/>
                <a:ea typeface="Open Sans" panose="020B0606030504020204" pitchFamily="34" charset="0"/>
                <a:cs typeface="Open Sans" panose="020B0606030504020204" pitchFamily="34" charset="0"/>
              </a:rPr>
              <a:t>45 months</a:t>
            </a:r>
            <a:r>
              <a:rPr lang="en-PH" sz="1800" dirty="0">
                <a:latin typeface="Open Sans" panose="020B0606030504020204" pitchFamily="34" charset="0"/>
                <a:ea typeface="Open Sans" panose="020B0606030504020204" pitchFamily="34" charset="0"/>
                <a:cs typeface="Open Sans" panose="020B0606030504020204" pitchFamily="34" charset="0"/>
              </a:rPr>
              <a:t> of education benefits (may vary for older first‑use cases)</a:t>
            </a:r>
          </a:p>
          <a:p>
            <a:pPr marL="0" indent="0">
              <a:buNone/>
            </a:pPr>
            <a:r>
              <a:rPr lang="en-PH" sz="1800" b="1" dirty="0">
                <a:latin typeface="Open Sans" panose="020B0606030504020204" pitchFamily="34" charset="0"/>
                <a:ea typeface="Open Sans" panose="020B0606030504020204" pitchFamily="34" charset="0"/>
                <a:cs typeface="Open Sans" panose="020B0606030504020204" pitchFamily="34" charset="0"/>
              </a:rPr>
              <a:t> </a:t>
            </a:r>
            <a:endParaRPr lang="en-PH"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33787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BF478-0B55-CF39-57DB-0849A999503B}"/>
              </a:ext>
            </a:extLst>
          </p:cNvPr>
          <p:cNvSpPr>
            <a:spLocks noGrp="1"/>
          </p:cNvSpPr>
          <p:nvPr>
            <p:ph type="title"/>
          </p:nvPr>
        </p:nvSpPr>
        <p:spPr>
          <a:xfrm>
            <a:off x="838200" y="-306161"/>
            <a:ext cx="10515600" cy="1325563"/>
          </a:xfrm>
        </p:spPr>
        <p:txBody>
          <a:bodyPr>
            <a:normAutofit/>
          </a:bodyPr>
          <a:lstStyle/>
          <a:p>
            <a:r>
              <a:rPr lang="en-US" sz="4800" b="1" dirty="0">
                <a:solidFill>
                  <a:srgbClr val="FF0000"/>
                </a:solidFill>
                <a:latin typeface="Open Sans"/>
                <a:ea typeface="Open Sans"/>
                <a:cs typeface="Open Sans"/>
              </a:rPr>
              <a:t>VA Education Benefits CH 35 cont.</a:t>
            </a:r>
            <a:endParaRPr lang="en-PH" sz="4800" dirty="0">
              <a:solidFill>
                <a:srgbClr val="FF0000"/>
              </a:solidFill>
            </a:endParaRPr>
          </a:p>
        </p:txBody>
      </p:sp>
      <p:sp>
        <p:nvSpPr>
          <p:cNvPr id="7" name="TextBox 6">
            <a:extLst>
              <a:ext uri="{FF2B5EF4-FFF2-40B4-BE49-F238E27FC236}">
                <a16:creationId xmlns:a16="http://schemas.microsoft.com/office/drawing/2014/main" id="{8AB8CF1F-51CC-F4C0-FC47-2DE5FE1DF205}"/>
              </a:ext>
            </a:extLst>
          </p:cNvPr>
          <p:cNvSpPr txBox="1"/>
          <p:nvPr/>
        </p:nvSpPr>
        <p:spPr>
          <a:xfrm>
            <a:off x="0" y="714602"/>
            <a:ext cx="12529457" cy="6047809"/>
          </a:xfrm>
          <a:prstGeom prst="rect">
            <a:avLst/>
          </a:prstGeom>
          <a:noFill/>
        </p:spPr>
        <p:txBody>
          <a:bodyPr wrap="square">
            <a:spAutoFit/>
          </a:bodyPr>
          <a:lstStyle/>
          <a:p>
            <a:endParaRPr lang="en-PH" sz="1700" b="1" dirty="0">
              <a:latin typeface="Open Sans" panose="020B0606030504020204" pitchFamily="34" charset="0"/>
              <a:ea typeface="Open Sans" panose="020B0606030504020204" pitchFamily="34" charset="0"/>
              <a:cs typeface="Open Sans" panose="020B0606030504020204" pitchFamily="34" charset="0"/>
            </a:endParaRPr>
          </a:p>
          <a:p>
            <a:r>
              <a:rPr lang="en-PH" sz="1400" b="1" dirty="0">
                <a:latin typeface="Open Sans" panose="020B0606030504020204" pitchFamily="34" charset="0"/>
                <a:ea typeface="Open Sans" panose="020B0606030504020204" pitchFamily="34" charset="0"/>
                <a:cs typeface="Open Sans" panose="020B0606030504020204" pitchFamily="34" charset="0"/>
              </a:rPr>
              <a:t>Eligibility</a:t>
            </a:r>
          </a:p>
          <a:p>
            <a:pPr marL="285750" lvl="0" indent="-285750">
              <a:buFont typeface="Arial" panose="020B0604020202020204" pitchFamily="34" charset="0"/>
              <a:buChar char="•"/>
            </a:pPr>
            <a:r>
              <a:rPr lang="en-PH" sz="1400" b="1" dirty="0">
                <a:latin typeface="Open Sans" panose="020B0606030504020204" pitchFamily="34" charset="0"/>
                <a:ea typeface="Open Sans" panose="020B0606030504020204" pitchFamily="34" charset="0"/>
                <a:cs typeface="Open Sans" panose="020B0606030504020204" pitchFamily="34" charset="0"/>
              </a:rPr>
              <a:t>Spouses and children</a:t>
            </a:r>
            <a:r>
              <a:rPr lang="en-PH" sz="1400" dirty="0">
                <a:latin typeface="Open Sans" panose="020B0606030504020204" pitchFamily="34" charset="0"/>
                <a:ea typeface="Open Sans" panose="020B0606030504020204" pitchFamily="34" charset="0"/>
                <a:cs typeface="Open Sans" panose="020B0606030504020204" pitchFamily="34" charset="0"/>
              </a:rPr>
              <a:t> of Veterans who are P&amp;T or deceased due to service‑connected conditions</a:t>
            </a:r>
          </a:p>
          <a:p>
            <a:pPr marL="285750" lvl="0" indent="-285750">
              <a:buFont typeface="Arial" panose="020B0604020202020204" pitchFamily="34" charset="0"/>
              <a:buChar char="•"/>
            </a:pPr>
            <a:r>
              <a:rPr lang="en-PH" sz="1400" b="1" dirty="0">
                <a:latin typeface="Open Sans" panose="020B0606030504020204" pitchFamily="34" charset="0"/>
                <a:ea typeface="Open Sans" panose="020B0606030504020204" pitchFamily="34" charset="0"/>
                <a:cs typeface="Open Sans" panose="020B0606030504020204" pitchFamily="34" charset="0"/>
              </a:rPr>
              <a:t>Surviving spouses</a:t>
            </a:r>
            <a:r>
              <a:rPr lang="en-PH" sz="1400" dirty="0">
                <a:latin typeface="Open Sans" panose="020B0606030504020204" pitchFamily="34" charset="0"/>
                <a:ea typeface="Open Sans" panose="020B0606030504020204" pitchFamily="34" charset="0"/>
                <a:cs typeface="Open Sans" panose="020B0606030504020204" pitchFamily="34" charset="0"/>
              </a:rPr>
              <a:t> of service members who died on active duty</a:t>
            </a:r>
          </a:p>
          <a:p>
            <a:pPr marL="285750" lvl="0" indent="-285750">
              <a:buFont typeface="Arial" panose="020B0604020202020204" pitchFamily="34" charset="0"/>
              <a:buChar char="•"/>
            </a:pPr>
            <a:r>
              <a:rPr lang="en-PH" sz="1400" dirty="0">
                <a:latin typeface="Open Sans" panose="020B0606030504020204" pitchFamily="34" charset="0"/>
                <a:ea typeface="Open Sans" panose="020B0606030504020204" pitchFamily="34" charset="0"/>
                <a:cs typeface="Open Sans" panose="020B0606030504020204" pitchFamily="34" charset="0"/>
              </a:rPr>
              <a:t>Must meet VA’s dependency and relationship requirements</a:t>
            </a:r>
          </a:p>
          <a:p>
            <a:r>
              <a:rPr lang="en-PH" sz="1400" b="1" dirty="0">
                <a:latin typeface="Open Sans" panose="020B0606030504020204" pitchFamily="34" charset="0"/>
                <a:ea typeface="Open Sans" panose="020B0606030504020204" pitchFamily="34" charset="0"/>
                <a:cs typeface="Open Sans" panose="020B0606030504020204" pitchFamily="34" charset="0"/>
              </a:rPr>
              <a:t>Program Distinction</a:t>
            </a:r>
          </a:p>
          <a:p>
            <a:pPr marL="285750" lvl="0" indent="-285750">
              <a:buFont typeface="Arial" panose="020B0604020202020204" pitchFamily="34" charset="0"/>
              <a:buChar char="•"/>
            </a:pPr>
            <a:r>
              <a:rPr lang="en-PH" sz="1400" b="1" dirty="0">
                <a:latin typeface="Open Sans" panose="020B0606030504020204" pitchFamily="34" charset="0"/>
                <a:ea typeface="Open Sans" panose="020B0606030504020204" pitchFamily="34" charset="0"/>
                <a:cs typeface="Open Sans" panose="020B0606030504020204" pitchFamily="34" charset="0"/>
              </a:rPr>
              <a:t>Chapter 35 (DEA):</a:t>
            </a:r>
            <a:r>
              <a:rPr lang="en-PH" sz="1400" dirty="0">
                <a:latin typeface="Open Sans" panose="020B0606030504020204" pitchFamily="34" charset="0"/>
                <a:ea typeface="Open Sans" panose="020B0606030504020204" pitchFamily="34" charset="0"/>
                <a:cs typeface="Open Sans" panose="020B0606030504020204" pitchFamily="34" charset="0"/>
              </a:rPr>
              <a:t> Supports </a:t>
            </a:r>
            <a:r>
              <a:rPr lang="en-PH" sz="1400" b="1" dirty="0">
                <a:latin typeface="Open Sans" panose="020B0606030504020204" pitchFamily="34" charset="0"/>
                <a:ea typeface="Open Sans" panose="020B0606030504020204" pitchFamily="34" charset="0"/>
                <a:cs typeface="Open Sans" panose="020B0606030504020204" pitchFamily="34" charset="0"/>
              </a:rPr>
              <a:t>dependents and survivors</a:t>
            </a:r>
            <a:endParaRPr lang="en-PH" sz="14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PH" sz="1400" b="1" dirty="0">
                <a:latin typeface="Open Sans" panose="020B0606030504020204" pitchFamily="34" charset="0"/>
                <a:ea typeface="Open Sans" panose="020B0606030504020204" pitchFamily="34" charset="0"/>
                <a:cs typeface="Open Sans" panose="020B0606030504020204" pitchFamily="34" charset="0"/>
              </a:rPr>
              <a:t>Chapter 33 (Post‑9/11 GI Bill):</a:t>
            </a:r>
            <a:r>
              <a:rPr lang="en-PH" sz="1400" dirty="0">
                <a:latin typeface="Open Sans" panose="020B0606030504020204" pitchFamily="34" charset="0"/>
                <a:ea typeface="Open Sans" panose="020B0606030504020204" pitchFamily="34" charset="0"/>
                <a:cs typeface="Open Sans" panose="020B0606030504020204" pitchFamily="34" charset="0"/>
              </a:rPr>
              <a:t> Focuses on the </a:t>
            </a:r>
            <a:r>
              <a:rPr lang="en-PH" sz="1400" b="1" dirty="0">
                <a:latin typeface="Open Sans" panose="020B0606030504020204" pitchFamily="34" charset="0"/>
                <a:ea typeface="Open Sans" panose="020B0606030504020204" pitchFamily="34" charset="0"/>
                <a:cs typeface="Open Sans" panose="020B0606030504020204" pitchFamily="34" charset="0"/>
              </a:rPr>
              <a:t>individual Veteran</a:t>
            </a:r>
            <a:r>
              <a:rPr lang="en-PH" sz="1400" dirty="0">
                <a:latin typeface="Open Sans" panose="020B0606030504020204" pitchFamily="34" charset="0"/>
                <a:ea typeface="Open Sans" panose="020B0606030504020204" pitchFamily="34" charset="0"/>
                <a:cs typeface="Open Sans" panose="020B0606030504020204" pitchFamily="34" charset="0"/>
              </a:rPr>
              <a:t>, unless benefits were transferred during service</a:t>
            </a:r>
          </a:p>
          <a:p>
            <a:r>
              <a:rPr lang="en-PH" sz="1400" b="1" dirty="0">
                <a:latin typeface="Open Sans" panose="020B0606030504020204" pitchFamily="34" charset="0"/>
                <a:ea typeface="Open Sans" panose="020B0606030504020204" pitchFamily="34" charset="0"/>
                <a:cs typeface="Open Sans" panose="020B0606030504020204" pitchFamily="34" charset="0"/>
              </a:rPr>
              <a:t>Required Form</a:t>
            </a:r>
          </a:p>
          <a:p>
            <a:pPr marL="285750" lvl="0" indent="-285750">
              <a:buFont typeface="Arial" panose="020B0604020202020204" pitchFamily="34" charset="0"/>
              <a:buChar char="•"/>
            </a:pPr>
            <a:r>
              <a:rPr lang="en-PH" sz="1400" b="1" dirty="0">
                <a:latin typeface="Open Sans" panose="020B0606030504020204" pitchFamily="34" charset="0"/>
                <a:ea typeface="Open Sans" panose="020B0606030504020204" pitchFamily="34" charset="0"/>
                <a:cs typeface="Open Sans" panose="020B0606030504020204" pitchFamily="34" charset="0"/>
              </a:rPr>
              <a:t>VA Form 22‑5490</a:t>
            </a:r>
          </a:p>
          <a:p>
            <a:r>
              <a:rPr lang="en-PH" sz="1400" b="1" dirty="0">
                <a:latin typeface="Open Sans" panose="020B0606030504020204" pitchFamily="34" charset="0"/>
                <a:ea typeface="Open Sans" panose="020B0606030504020204" pitchFamily="34" charset="0"/>
                <a:cs typeface="Open Sans" panose="020B0606030504020204" pitchFamily="34" charset="0"/>
              </a:rPr>
              <a:t> 	</a:t>
            </a:r>
            <a:r>
              <a:rPr lang="en-PH" sz="1400" dirty="0">
                <a:latin typeface="Open Sans" panose="020B0606030504020204" pitchFamily="34" charset="0"/>
                <a:ea typeface="Open Sans" panose="020B0606030504020204" pitchFamily="34" charset="0"/>
                <a:cs typeface="Open Sans" panose="020B0606030504020204" pitchFamily="34" charset="0"/>
              </a:rPr>
              <a:t>Application for Survivors’ and Dependents’ Educational Assistance</a:t>
            </a:r>
          </a:p>
          <a:p>
            <a:pPr marL="285750" lvl="0" indent="-285750">
              <a:buFont typeface="Arial" panose="020B0604020202020204" pitchFamily="34" charset="0"/>
              <a:buChar char="•"/>
            </a:pPr>
            <a:endParaRPr lang="en-PH" sz="1400" dirty="0">
              <a:latin typeface="Open Sans" panose="020B0606030504020204" pitchFamily="34" charset="0"/>
              <a:ea typeface="Open Sans" panose="020B0606030504020204" pitchFamily="34" charset="0"/>
              <a:cs typeface="Open Sans" panose="020B0606030504020204" pitchFamily="34" charset="0"/>
            </a:endParaRPr>
          </a:p>
          <a:p>
            <a:r>
              <a:rPr lang="en-PH" sz="1400" b="1" dirty="0">
                <a:latin typeface="Open Sans" panose="020B0606030504020204" pitchFamily="34" charset="0"/>
                <a:ea typeface="Open Sans" panose="020B0606030504020204" pitchFamily="34" charset="0"/>
                <a:cs typeface="Open Sans" panose="020B0606030504020204" pitchFamily="34" charset="0"/>
              </a:rPr>
              <a:t>Special DEA Payment Rule – Philippines Only</a:t>
            </a:r>
          </a:p>
          <a:p>
            <a:pPr marL="285750" lvl="0" indent="-285750">
              <a:buFont typeface="Arial" panose="020B0604020202020204" pitchFamily="34" charset="0"/>
              <a:buChar char="•"/>
            </a:pPr>
            <a:r>
              <a:rPr lang="en-PH" sz="1400" b="1" dirty="0">
                <a:latin typeface="Open Sans" panose="020B0606030504020204" pitchFamily="34" charset="0"/>
                <a:ea typeface="Open Sans" panose="020B0606030504020204" pitchFamily="34" charset="0"/>
                <a:cs typeface="Open Sans" panose="020B0606030504020204" pitchFamily="34" charset="0"/>
              </a:rPr>
              <a:t>VA Chapter 35 (DEA) payments in the Philippines are limited to 50% of the standard U.S. rate.</a:t>
            </a:r>
            <a:endParaRPr lang="en-PH" sz="14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PH" sz="1400" dirty="0">
                <a:latin typeface="Open Sans" panose="020B0606030504020204" pitchFamily="34" charset="0"/>
                <a:ea typeface="Open Sans" panose="020B0606030504020204" pitchFamily="34" charset="0"/>
                <a:cs typeface="Open Sans" panose="020B0606030504020204" pitchFamily="34" charset="0"/>
              </a:rPr>
              <a:t>This applies to </a:t>
            </a:r>
            <a:r>
              <a:rPr lang="en-PH" sz="1400" b="1" dirty="0">
                <a:latin typeface="Open Sans" panose="020B0606030504020204" pitchFamily="34" charset="0"/>
                <a:ea typeface="Open Sans" panose="020B0606030504020204" pitchFamily="34" charset="0"/>
                <a:cs typeface="Open Sans" panose="020B0606030504020204" pitchFamily="34" charset="0"/>
              </a:rPr>
              <a:t>all Chapter 35 programs</a:t>
            </a:r>
            <a:r>
              <a:rPr lang="en-PH" sz="1400" dirty="0">
                <a:latin typeface="Open Sans" panose="020B0606030504020204" pitchFamily="34" charset="0"/>
                <a:ea typeface="Open Sans" panose="020B0606030504020204" pitchFamily="34" charset="0"/>
                <a:cs typeface="Open Sans" panose="020B0606030504020204" pitchFamily="34" charset="0"/>
              </a:rPr>
              <a:t> in the Philippines — degree, non‑degree, vocational, and training programs.</a:t>
            </a:r>
          </a:p>
          <a:p>
            <a:pPr marL="285750" lvl="0" indent="-285750">
              <a:buFont typeface="Arial" panose="020B0604020202020204" pitchFamily="34" charset="0"/>
              <a:buChar char="•"/>
            </a:pPr>
            <a:r>
              <a:rPr lang="en-PH" sz="1400" dirty="0">
                <a:latin typeface="Open Sans" panose="020B0606030504020204" pitchFamily="34" charset="0"/>
                <a:ea typeface="Open Sans" panose="020B0606030504020204" pitchFamily="34" charset="0"/>
                <a:cs typeface="Open Sans" panose="020B0606030504020204" pitchFamily="34" charset="0"/>
              </a:rPr>
              <a:t>This 50% rate is a </a:t>
            </a:r>
            <a:r>
              <a:rPr lang="en-PH" sz="1400" b="1" dirty="0">
                <a:latin typeface="Open Sans" panose="020B0606030504020204" pitchFamily="34" charset="0"/>
                <a:ea typeface="Open Sans" panose="020B0606030504020204" pitchFamily="34" charset="0"/>
                <a:cs typeface="Open Sans" panose="020B0606030504020204" pitchFamily="34" charset="0"/>
              </a:rPr>
              <a:t>Philippines‑specific provision</a:t>
            </a:r>
            <a:r>
              <a:rPr lang="en-PH" sz="1400" dirty="0">
                <a:latin typeface="Open Sans" panose="020B0606030504020204" pitchFamily="34" charset="0"/>
                <a:ea typeface="Open Sans" panose="020B0606030504020204" pitchFamily="34" charset="0"/>
                <a:cs typeface="Open Sans" panose="020B0606030504020204" pitchFamily="34" charset="0"/>
              </a:rPr>
              <a:t> and does </a:t>
            </a:r>
            <a:r>
              <a:rPr lang="en-PH" sz="1400" b="1" dirty="0">
                <a:latin typeface="Open Sans" panose="020B0606030504020204" pitchFamily="34" charset="0"/>
                <a:ea typeface="Open Sans" panose="020B0606030504020204" pitchFamily="34" charset="0"/>
                <a:cs typeface="Open Sans" panose="020B0606030504020204" pitchFamily="34" charset="0"/>
              </a:rPr>
              <a:t>not</a:t>
            </a:r>
            <a:r>
              <a:rPr lang="en-PH" sz="1400" dirty="0">
                <a:latin typeface="Open Sans" panose="020B0606030504020204" pitchFamily="34" charset="0"/>
                <a:ea typeface="Open Sans" panose="020B0606030504020204" pitchFamily="34" charset="0"/>
                <a:cs typeface="Open Sans" panose="020B0606030504020204" pitchFamily="34" charset="0"/>
              </a:rPr>
              <a:t> apply in any other country.</a:t>
            </a:r>
          </a:p>
          <a:p>
            <a:pPr marL="285750" lvl="0" indent="-285750">
              <a:buFont typeface="Arial" panose="020B0604020202020204" pitchFamily="34" charset="0"/>
              <a:buChar char="•"/>
            </a:pPr>
            <a:endParaRPr lang="en-PH" sz="1400" dirty="0">
              <a:latin typeface="Open Sans" panose="020B0606030504020204" pitchFamily="34" charset="0"/>
              <a:ea typeface="Open Sans" panose="020B0606030504020204" pitchFamily="34" charset="0"/>
              <a:cs typeface="Open Sans" panose="020B0606030504020204" pitchFamily="34" charset="0"/>
            </a:endParaRPr>
          </a:p>
          <a:p>
            <a:r>
              <a:rPr lang="en-PH" sz="1400" b="1" dirty="0">
                <a:latin typeface="Open Sans" panose="020B0606030504020204" pitchFamily="34" charset="0"/>
                <a:ea typeface="Open Sans" panose="020B0606030504020204" pitchFamily="34" charset="0"/>
                <a:cs typeface="Open Sans" panose="020B0606030504020204" pitchFamily="34" charset="0"/>
              </a:rPr>
              <a:t>Outside the Philippines</a:t>
            </a:r>
          </a:p>
          <a:p>
            <a:pPr marL="285750" lvl="0" indent="-285750">
              <a:buFont typeface="Arial" panose="020B0604020202020204" pitchFamily="34" charset="0"/>
              <a:buChar char="•"/>
            </a:pPr>
            <a:r>
              <a:rPr lang="en-PH" sz="1400" dirty="0">
                <a:latin typeface="Open Sans" panose="020B0606030504020204" pitchFamily="34" charset="0"/>
                <a:ea typeface="Open Sans" panose="020B0606030504020204" pitchFamily="34" charset="0"/>
                <a:cs typeface="Open Sans" panose="020B0606030504020204" pitchFamily="34" charset="0"/>
              </a:rPr>
              <a:t>Dependents studying </a:t>
            </a:r>
            <a:r>
              <a:rPr lang="en-PH" sz="1400" b="1" dirty="0">
                <a:latin typeface="Open Sans" panose="020B0606030504020204" pitchFamily="34" charset="0"/>
                <a:ea typeface="Open Sans" panose="020B0606030504020204" pitchFamily="34" charset="0"/>
                <a:cs typeface="Open Sans" panose="020B0606030504020204" pitchFamily="34" charset="0"/>
              </a:rPr>
              <a:t>anywhere else in the world</a:t>
            </a:r>
            <a:r>
              <a:rPr lang="en-PH" sz="1400" dirty="0">
                <a:latin typeface="Open Sans" panose="020B0606030504020204" pitchFamily="34" charset="0"/>
                <a:ea typeface="Open Sans" panose="020B0606030504020204" pitchFamily="34" charset="0"/>
                <a:cs typeface="Open Sans" panose="020B0606030504020204" pitchFamily="34" charset="0"/>
              </a:rPr>
              <a:t> receive the </a:t>
            </a:r>
            <a:r>
              <a:rPr lang="en-PH" sz="1400" b="1" dirty="0">
                <a:latin typeface="Open Sans" panose="020B0606030504020204" pitchFamily="34" charset="0"/>
                <a:ea typeface="Open Sans" panose="020B0606030504020204" pitchFamily="34" charset="0"/>
                <a:cs typeface="Open Sans" panose="020B0606030504020204" pitchFamily="34" charset="0"/>
              </a:rPr>
              <a:t>full 100% DEA payment rate</a:t>
            </a:r>
            <a:r>
              <a:rPr lang="en-PH" sz="1400" dirty="0">
                <a:latin typeface="Open Sans" panose="020B0606030504020204" pitchFamily="34" charset="0"/>
                <a:ea typeface="Open Sans" panose="020B0606030504020204" pitchFamily="34" charset="0"/>
                <a:cs typeface="Open Sans" panose="020B0606030504020204" pitchFamily="34" charset="0"/>
              </a:rPr>
              <a:t>, based on training time (full‑time, ¾‑time, ½‑time).</a:t>
            </a:r>
          </a:p>
          <a:p>
            <a:pPr marL="285750" lvl="0" indent="-285750">
              <a:buFont typeface="Arial" panose="020B0604020202020204" pitchFamily="34" charset="0"/>
              <a:buChar char="•"/>
            </a:pPr>
            <a:r>
              <a:rPr lang="en-PH" sz="1400" dirty="0">
                <a:latin typeface="Open Sans" panose="020B0606030504020204" pitchFamily="34" charset="0"/>
                <a:ea typeface="Open Sans" panose="020B0606030504020204" pitchFamily="34" charset="0"/>
                <a:cs typeface="Open Sans" panose="020B0606030504020204" pitchFamily="34" charset="0"/>
              </a:rPr>
              <a:t>No other foreign country has the </a:t>
            </a:r>
            <a:r>
              <a:rPr lang="en-PH" sz="1400" b="1" dirty="0">
                <a:latin typeface="Open Sans" panose="020B0606030504020204" pitchFamily="34" charset="0"/>
                <a:ea typeface="Open Sans" panose="020B0606030504020204" pitchFamily="34" charset="0"/>
                <a:cs typeface="Open Sans" panose="020B0606030504020204" pitchFamily="34" charset="0"/>
              </a:rPr>
              <a:t>50% reduction rule</a:t>
            </a:r>
            <a:r>
              <a:rPr lang="en-PH" sz="1400" dirty="0">
                <a:latin typeface="Open Sans" panose="020B0606030504020204" pitchFamily="34" charset="0"/>
                <a:ea typeface="Open Sans" panose="020B0606030504020204" pitchFamily="34" charset="0"/>
                <a:cs typeface="Open Sans" panose="020B0606030504020204" pitchFamily="34" charset="0"/>
              </a:rPr>
              <a:t>.</a:t>
            </a:r>
          </a:p>
          <a:p>
            <a:pPr marL="285750" lvl="0" indent="-285750">
              <a:buFont typeface="Arial" panose="020B0604020202020204" pitchFamily="34" charset="0"/>
              <a:buChar char="•"/>
            </a:pPr>
            <a:endParaRPr lang="en-PH" sz="1400" dirty="0">
              <a:latin typeface="Open Sans" panose="020B0606030504020204" pitchFamily="34" charset="0"/>
              <a:ea typeface="Open Sans" panose="020B0606030504020204" pitchFamily="34" charset="0"/>
              <a:cs typeface="Open Sans" panose="020B0606030504020204" pitchFamily="34" charset="0"/>
            </a:endParaRPr>
          </a:p>
          <a:p>
            <a:r>
              <a:rPr lang="en-PH" sz="1400" b="1" dirty="0">
                <a:latin typeface="Open Sans" panose="020B0606030504020204" pitchFamily="34" charset="0"/>
                <a:ea typeface="Open Sans" panose="020B0606030504020204" pitchFamily="34" charset="0"/>
                <a:cs typeface="Open Sans" panose="020B0606030504020204" pitchFamily="34" charset="0"/>
              </a:rPr>
              <a:t>Key Clarification</a:t>
            </a:r>
          </a:p>
          <a:p>
            <a:pPr marL="285750" lvl="0" indent="-285750">
              <a:buFont typeface="Arial" panose="020B0604020202020204" pitchFamily="34" charset="0"/>
              <a:buChar char="•"/>
            </a:pPr>
            <a:r>
              <a:rPr lang="en-PH" sz="1400" b="1" dirty="0">
                <a:latin typeface="Open Sans" panose="020B0606030504020204" pitchFamily="34" charset="0"/>
                <a:ea typeface="Open Sans" panose="020B0606030504020204" pitchFamily="34" charset="0"/>
                <a:cs typeface="Open Sans" panose="020B0606030504020204" pitchFamily="34" charset="0"/>
              </a:rPr>
              <a:t>Philippines = 50% DEA rate</a:t>
            </a:r>
            <a:endParaRPr lang="en-PH" sz="14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PH" sz="1400" b="1" dirty="0">
                <a:latin typeface="Open Sans" panose="020B0606030504020204" pitchFamily="34" charset="0"/>
                <a:ea typeface="Open Sans" panose="020B0606030504020204" pitchFamily="34" charset="0"/>
                <a:cs typeface="Open Sans" panose="020B0606030504020204" pitchFamily="34" charset="0"/>
              </a:rPr>
              <a:t>All other countries = full DEA rate</a:t>
            </a:r>
            <a:endParaRPr lang="en-PH" sz="14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PH" sz="1400" dirty="0">
                <a:latin typeface="Open Sans" panose="020B0606030504020204" pitchFamily="34" charset="0"/>
                <a:ea typeface="Open Sans" panose="020B0606030504020204" pitchFamily="34" charset="0"/>
                <a:cs typeface="Open Sans" panose="020B0606030504020204" pitchFamily="34" charset="0"/>
              </a:rPr>
              <a:t>This is a </a:t>
            </a:r>
            <a:r>
              <a:rPr lang="en-PH" sz="1400" b="1" dirty="0">
                <a:latin typeface="Open Sans" panose="020B0606030504020204" pitchFamily="34" charset="0"/>
                <a:ea typeface="Open Sans" panose="020B0606030504020204" pitchFamily="34" charset="0"/>
                <a:cs typeface="Open Sans" panose="020B0606030504020204" pitchFamily="34" charset="0"/>
              </a:rPr>
              <a:t>location‑based rule</a:t>
            </a:r>
            <a:r>
              <a:rPr lang="en-PH" sz="1400" dirty="0">
                <a:latin typeface="Open Sans" panose="020B0606030504020204" pitchFamily="34" charset="0"/>
                <a:ea typeface="Open Sans" panose="020B0606030504020204" pitchFamily="34" charset="0"/>
                <a:cs typeface="Open Sans" panose="020B0606030504020204" pitchFamily="34" charset="0"/>
              </a:rPr>
              <a:t>, not a program‑t</a:t>
            </a:r>
            <a:r>
              <a:rPr lang="en-PH" sz="1600" dirty="0">
                <a:latin typeface="Open Sans" panose="020B0606030504020204" pitchFamily="34" charset="0"/>
                <a:ea typeface="Open Sans" panose="020B0606030504020204" pitchFamily="34" charset="0"/>
                <a:cs typeface="Open Sans" panose="020B0606030504020204" pitchFamily="34" charset="0"/>
              </a:rPr>
              <a:t>ype rule.</a:t>
            </a:r>
          </a:p>
          <a:p>
            <a:pPr marL="285750" indent="-285750">
              <a:buFont typeface="Arial" panose="020B0604020202020204" pitchFamily="34" charset="0"/>
              <a:buChar char="•"/>
            </a:pPr>
            <a:endParaRPr lang="en-US" altLang="en-US" sz="1600" dirty="0">
              <a:latin typeface="Arial" panose="020B0604020202020204" pitchFamily="34" charset="0"/>
            </a:endParaRPr>
          </a:p>
          <a:p>
            <a:pPr marL="285750" lvl="0" indent="-285750">
              <a:buFont typeface="Arial" panose="020B0604020202020204" pitchFamily="34" charset="0"/>
              <a:buChar char="•"/>
            </a:pPr>
            <a:endParaRPr lang="en-PH"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22607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9F5B2-914F-F285-FCB8-9510214B81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863A43-9658-C15B-6394-21E0AA7DCE4B}"/>
              </a:ext>
            </a:extLst>
          </p:cNvPr>
          <p:cNvSpPr>
            <a:spLocks noGrp="1"/>
          </p:cNvSpPr>
          <p:nvPr>
            <p:ph type="title"/>
          </p:nvPr>
        </p:nvSpPr>
        <p:spPr/>
        <p:txBody>
          <a:bodyPr>
            <a:normAutofit/>
          </a:bodyPr>
          <a:lstStyle/>
          <a:p>
            <a:r>
              <a:rPr lang="en-US" sz="4400" b="1" dirty="0">
                <a:solidFill>
                  <a:srgbClr val="FF0000"/>
                </a:solidFill>
                <a:latin typeface="Open Sans"/>
                <a:ea typeface="Open Sans"/>
                <a:cs typeface="Open Sans"/>
              </a:rPr>
              <a:t>VA Education Benefits CH 35 cont.</a:t>
            </a:r>
            <a:endParaRPr lang="en-PH" sz="4400" dirty="0">
              <a:solidFill>
                <a:srgbClr val="FF0000"/>
              </a:solidFill>
            </a:endParaRPr>
          </a:p>
        </p:txBody>
      </p:sp>
      <p:sp>
        <p:nvSpPr>
          <p:cNvPr id="7" name="TextBox 6">
            <a:extLst>
              <a:ext uri="{FF2B5EF4-FFF2-40B4-BE49-F238E27FC236}">
                <a16:creationId xmlns:a16="http://schemas.microsoft.com/office/drawing/2014/main" id="{9F1EA52B-28A4-A1EC-EB53-871F7231AD43}"/>
              </a:ext>
            </a:extLst>
          </p:cNvPr>
          <p:cNvSpPr txBox="1"/>
          <p:nvPr/>
        </p:nvSpPr>
        <p:spPr>
          <a:xfrm>
            <a:off x="185057" y="979715"/>
            <a:ext cx="10668000" cy="6801862"/>
          </a:xfrm>
          <a:prstGeom prst="rect">
            <a:avLst/>
          </a:prstGeom>
          <a:noFill/>
        </p:spPr>
        <p:txBody>
          <a:bodyPr wrap="square">
            <a:spAutoFit/>
          </a:bodyPr>
          <a:lstStyle/>
          <a:p>
            <a:r>
              <a:rPr lang="en-PH" b="1" dirty="0">
                <a:latin typeface="Open Sans" panose="020B0606030504020204" pitchFamily="34" charset="0"/>
                <a:ea typeface="Open Sans" panose="020B0606030504020204" pitchFamily="34" charset="0"/>
                <a:cs typeface="Open Sans" panose="020B0606030504020204" pitchFamily="34" charset="0"/>
              </a:rPr>
              <a:t>New Rule: Children of Veterans Can Use Chapter 35 Anytime</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Under updated VA guidance, </a:t>
            </a:r>
            <a:r>
              <a:rPr lang="en-PH" b="1" dirty="0">
                <a:latin typeface="Open Sans" panose="020B0606030504020204" pitchFamily="34" charset="0"/>
                <a:ea typeface="Open Sans" panose="020B0606030504020204" pitchFamily="34" charset="0"/>
                <a:cs typeface="Open Sans" panose="020B0606030504020204" pitchFamily="34" charset="0"/>
              </a:rPr>
              <a:t>children of Veterans may now use Chapter 35 benefits at any time</a:t>
            </a:r>
            <a:r>
              <a:rPr lang="en-PH" dirty="0">
                <a:latin typeface="Open Sans" panose="020B0606030504020204" pitchFamily="34" charset="0"/>
                <a:ea typeface="Open Sans" panose="020B0606030504020204" pitchFamily="34" charset="0"/>
                <a:cs typeface="Open Sans" panose="020B0606030504020204" pitchFamily="34" charset="0"/>
              </a:rPr>
              <a:t>, even if they are over age 26, </a:t>
            </a:r>
            <a:r>
              <a:rPr lang="en-PH" b="1" dirty="0">
                <a:latin typeface="Open Sans" panose="020B0606030504020204" pitchFamily="34" charset="0"/>
                <a:ea typeface="Open Sans" panose="020B0606030504020204" pitchFamily="34" charset="0"/>
                <a:cs typeface="Open Sans" panose="020B0606030504020204" pitchFamily="34" charset="0"/>
              </a:rPr>
              <a:t>as long as they meet the new eligibility exception</a:t>
            </a:r>
            <a:r>
              <a:rPr lang="en-PH" dirty="0">
                <a:latin typeface="Open Sans" panose="020B0606030504020204" pitchFamily="34" charset="0"/>
                <a:ea typeface="Open Sans" panose="020B0606030504020204" pitchFamily="34" charset="0"/>
                <a:cs typeface="Open Sans" panose="020B0606030504020204" pitchFamily="34" charset="0"/>
              </a:rPr>
              <a:t>.</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This applies </a:t>
            </a:r>
            <a:r>
              <a:rPr lang="en-PH" b="1" dirty="0">
                <a:latin typeface="Open Sans" panose="020B0606030504020204" pitchFamily="34" charset="0"/>
                <a:ea typeface="Open Sans" panose="020B0606030504020204" pitchFamily="34" charset="0"/>
                <a:cs typeface="Open Sans" panose="020B0606030504020204" pitchFamily="34" charset="0"/>
              </a:rPr>
              <a:t>worldwide</a:t>
            </a:r>
            <a:r>
              <a:rPr lang="en-PH" dirty="0">
                <a:latin typeface="Open Sans" panose="020B0606030504020204" pitchFamily="34" charset="0"/>
                <a:ea typeface="Open Sans" panose="020B0606030504020204" pitchFamily="34" charset="0"/>
                <a:cs typeface="Open Sans" panose="020B0606030504020204" pitchFamily="34" charset="0"/>
              </a:rPr>
              <a:t>, including the Philippines.</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The </a:t>
            </a:r>
            <a:r>
              <a:rPr lang="en-PH" b="1" dirty="0">
                <a:latin typeface="Open Sans" panose="020B0606030504020204" pitchFamily="34" charset="0"/>
                <a:ea typeface="Open Sans" panose="020B0606030504020204" pitchFamily="34" charset="0"/>
                <a:cs typeface="Open Sans" panose="020B0606030504020204" pitchFamily="34" charset="0"/>
              </a:rPr>
              <a:t>payment rate</a:t>
            </a:r>
            <a:r>
              <a:rPr lang="en-PH" dirty="0">
                <a:latin typeface="Open Sans" panose="020B0606030504020204" pitchFamily="34" charset="0"/>
                <a:ea typeface="Open Sans" panose="020B0606030504020204" pitchFamily="34" charset="0"/>
                <a:cs typeface="Open Sans" panose="020B0606030504020204" pitchFamily="34" charset="0"/>
              </a:rPr>
              <a:t>, however, still follows the </a:t>
            </a:r>
            <a:r>
              <a:rPr lang="en-PH" b="1" dirty="0">
                <a:latin typeface="Open Sans" panose="020B0606030504020204" pitchFamily="34" charset="0"/>
                <a:ea typeface="Open Sans" panose="020B0606030504020204" pitchFamily="34" charset="0"/>
                <a:cs typeface="Open Sans" panose="020B0606030504020204" pitchFamily="34" charset="0"/>
              </a:rPr>
              <a:t>location rule</a:t>
            </a:r>
            <a:r>
              <a:rPr lang="en-PH" dirty="0">
                <a:latin typeface="Open Sans" panose="020B0606030504020204" pitchFamily="34" charset="0"/>
                <a:ea typeface="Open Sans" panose="020B0606030504020204" pitchFamily="34" charset="0"/>
                <a:cs typeface="Open Sans" panose="020B0606030504020204" pitchFamily="34" charset="0"/>
              </a:rPr>
              <a:t>:</a:t>
            </a:r>
          </a:p>
          <a:p>
            <a:pPr marL="742950" lvl="1" indent="-285750">
              <a:buFont typeface="Arial" panose="020B0604020202020204" pitchFamily="34" charset="0"/>
              <a:buChar char="•"/>
            </a:pPr>
            <a:r>
              <a:rPr lang="en-PH" b="1" dirty="0">
                <a:latin typeface="Open Sans" panose="020B0606030504020204" pitchFamily="34" charset="0"/>
                <a:ea typeface="Open Sans" panose="020B0606030504020204" pitchFamily="34" charset="0"/>
                <a:cs typeface="Open Sans" panose="020B0606030504020204" pitchFamily="34" charset="0"/>
              </a:rPr>
              <a:t>Philippines → 50% DEA rate</a:t>
            </a:r>
            <a:endParaRPr lang="en-PH"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Arial" panose="020B0604020202020204" pitchFamily="34" charset="0"/>
              <a:buChar char="•"/>
            </a:pPr>
            <a:r>
              <a:rPr lang="en-PH" b="1" dirty="0">
                <a:latin typeface="Open Sans" panose="020B0606030504020204" pitchFamily="34" charset="0"/>
                <a:ea typeface="Open Sans" panose="020B0606030504020204" pitchFamily="34" charset="0"/>
                <a:cs typeface="Open Sans" panose="020B0606030504020204" pitchFamily="34" charset="0"/>
              </a:rPr>
              <a:t>All other countries → 100% DEA rate</a:t>
            </a:r>
            <a:endParaRPr lang="en-PH" dirty="0">
              <a:latin typeface="Open Sans" panose="020B0606030504020204" pitchFamily="34" charset="0"/>
              <a:ea typeface="Open Sans" panose="020B0606030504020204" pitchFamily="34" charset="0"/>
              <a:cs typeface="Open Sans" panose="020B0606030504020204" pitchFamily="34" charset="0"/>
            </a:endParaRPr>
          </a:p>
          <a:p>
            <a:r>
              <a:rPr lang="en-PH" b="1" dirty="0">
                <a:latin typeface="Open Sans" panose="020B0606030504020204" pitchFamily="34" charset="0"/>
                <a:ea typeface="Open Sans" panose="020B0606030504020204" pitchFamily="34" charset="0"/>
                <a:cs typeface="Open Sans" panose="020B0606030504020204" pitchFamily="34" charset="0"/>
              </a:rPr>
              <a:t>Foreign Programs Guidance (Current Rule)</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VA’s Foreign Programs guidance confirms that </a:t>
            </a:r>
            <a:r>
              <a:rPr lang="en-PH" b="1" dirty="0">
                <a:latin typeface="Open Sans" panose="020B0606030504020204" pitchFamily="34" charset="0"/>
                <a:ea typeface="Open Sans" panose="020B0606030504020204" pitchFamily="34" charset="0"/>
                <a:cs typeface="Open Sans" panose="020B0606030504020204" pitchFamily="34" charset="0"/>
              </a:rPr>
              <a:t>DEA beneficiaries in the Philippines receive reduced rates</a:t>
            </a:r>
            <a:r>
              <a:rPr lang="en-PH" dirty="0">
                <a:latin typeface="Open Sans" panose="020B0606030504020204" pitchFamily="34" charset="0"/>
                <a:ea typeface="Open Sans" panose="020B0606030504020204" pitchFamily="34" charset="0"/>
                <a:cs typeface="Open Sans" panose="020B0606030504020204" pitchFamily="34" charset="0"/>
              </a:rPr>
              <a:t>.</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This is </a:t>
            </a:r>
            <a:r>
              <a:rPr lang="en-PH" b="1" dirty="0">
                <a:latin typeface="Open Sans" panose="020B0606030504020204" pitchFamily="34" charset="0"/>
                <a:ea typeface="Open Sans" panose="020B0606030504020204" pitchFamily="34" charset="0"/>
                <a:cs typeface="Open Sans" panose="020B0606030504020204" pitchFamily="34" charset="0"/>
              </a:rPr>
              <a:t>not</a:t>
            </a:r>
            <a:r>
              <a:rPr lang="en-PH" dirty="0">
                <a:latin typeface="Open Sans" panose="020B0606030504020204" pitchFamily="34" charset="0"/>
                <a:ea typeface="Open Sans" panose="020B0606030504020204" pitchFamily="34" charset="0"/>
                <a:cs typeface="Open Sans" panose="020B0606030504020204" pitchFamily="34" charset="0"/>
              </a:rPr>
              <a:t> based on program type anymore — it is a </a:t>
            </a:r>
            <a:r>
              <a:rPr lang="en-PH" b="1" dirty="0">
                <a:latin typeface="Open Sans" panose="020B0606030504020204" pitchFamily="34" charset="0"/>
                <a:ea typeface="Open Sans" panose="020B0606030504020204" pitchFamily="34" charset="0"/>
                <a:cs typeface="Open Sans" panose="020B0606030504020204" pitchFamily="34" charset="0"/>
              </a:rPr>
              <a:t>location‑based rule</a:t>
            </a:r>
            <a:r>
              <a:rPr lang="en-PH" dirty="0">
                <a:latin typeface="Open Sans" panose="020B0606030504020204" pitchFamily="34" charset="0"/>
                <a:ea typeface="Open Sans" panose="020B0606030504020204" pitchFamily="34" charset="0"/>
                <a:cs typeface="Open Sans" panose="020B0606030504020204" pitchFamily="34" charset="0"/>
              </a:rPr>
              <a:t>.</a:t>
            </a:r>
          </a:p>
          <a:p>
            <a:pPr marL="285750" lvl="0"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For countries such as </a:t>
            </a:r>
            <a:r>
              <a:rPr lang="en-PH" b="1" dirty="0">
                <a:latin typeface="Open Sans" panose="020B0606030504020204" pitchFamily="34" charset="0"/>
                <a:ea typeface="Open Sans" panose="020B0606030504020204" pitchFamily="34" charset="0"/>
                <a:cs typeface="Open Sans" panose="020B0606030504020204" pitchFamily="34" charset="0"/>
              </a:rPr>
              <a:t>Japan, Korea, Thailand, Australia, New Zealand, Singapore, Guam</a:t>
            </a:r>
            <a:r>
              <a:rPr lang="en-PH" dirty="0">
                <a:latin typeface="Open Sans" panose="020B0606030504020204" pitchFamily="34" charset="0"/>
                <a:ea typeface="Open Sans" panose="020B0606030504020204" pitchFamily="34" charset="0"/>
                <a:cs typeface="Open Sans" panose="020B0606030504020204" pitchFamily="34" charset="0"/>
              </a:rPr>
              <a:t>, and others:</a:t>
            </a:r>
          </a:p>
          <a:p>
            <a:pPr marL="742950" lvl="1" indent="-285750">
              <a:buFont typeface="Arial" panose="020B0604020202020204" pitchFamily="34" charset="0"/>
              <a:buChar char="•"/>
            </a:pPr>
            <a:r>
              <a:rPr lang="en-PH" dirty="0">
                <a:latin typeface="Open Sans" panose="020B0606030504020204" pitchFamily="34" charset="0"/>
                <a:ea typeface="Open Sans" panose="020B0606030504020204" pitchFamily="34" charset="0"/>
                <a:cs typeface="Open Sans" panose="020B0606030504020204" pitchFamily="34" charset="0"/>
              </a:rPr>
              <a:t>Dependents receive the </a:t>
            </a:r>
            <a:r>
              <a:rPr lang="en-PH" b="1" dirty="0">
                <a:latin typeface="Open Sans" panose="020B0606030504020204" pitchFamily="34" charset="0"/>
                <a:ea typeface="Open Sans" panose="020B0606030504020204" pitchFamily="34" charset="0"/>
                <a:cs typeface="Open Sans" panose="020B0606030504020204" pitchFamily="34" charset="0"/>
              </a:rPr>
              <a:t>full U.S. DEA rate</a:t>
            </a:r>
            <a:r>
              <a:rPr lang="en-PH" dirty="0">
                <a:latin typeface="Open Sans" panose="020B0606030504020204" pitchFamily="34" charset="0"/>
                <a:ea typeface="Open Sans" panose="020B0606030504020204" pitchFamily="34" charset="0"/>
                <a:cs typeface="Open Sans" panose="020B0606030504020204" pitchFamily="34" charset="0"/>
              </a:rPr>
              <a:t>, provided the school and program are VA‑approved.</a:t>
            </a:r>
          </a:p>
          <a:p>
            <a:r>
              <a:rPr lang="en-PH" b="1" dirty="0">
                <a:latin typeface="Open Sans" panose="020B0606030504020204" pitchFamily="34" charset="0"/>
                <a:ea typeface="Open Sans" panose="020B0606030504020204" pitchFamily="34" charset="0"/>
                <a:cs typeface="Open Sans" panose="020B0606030504020204" pitchFamily="34" charset="0"/>
              </a:rPr>
              <a:t>Key Takeaway</a:t>
            </a:r>
          </a:p>
          <a:p>
            <a:pPr marL="285750" lvl="0" indent="-285750">
              <a:buFont typeface="Arial" panose="020B0604020202020204" pitchFamily="34" charset="0"/>
              <a:buChar char="•"/>
            </a:pPr>
            <a:r>
              <a:rPr lang="en-PH" b="1" dirty="0">
                <a:latin typeface="Open Sans" panose="020B0606030504020204" pitchFamily="34" charset="0"/>
                <a:ea typeface="Open Sans" panose="020B0606030504020204" pitchFamily="34" charset="0"/>
                <a:cs typeface="Open Sans" panose="020B0606030504020204" pitchFamily="34" charset="0"/>
              </a:rPr>
              <a:t>Philippines = 50% DEA rate for all Chapter 35 training</a:t>
            </a:r>
            <a:endParaRPr lang="en-PH"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PH" b="1" dirty="0">
                <a:latin typeface="Open Sans" panose="020B0606030504020204" pitchFamily="34" charset="0"/>
                <a:ea typeface="Open Sans" panose="020B0606030504020204" pitchFamily="34" charset="0"/>
                <a:cs typeface="Open Sans" panose="020B0606030504020204" pitchFamily="34" charset="0"/>
              </a:rPr>
              <a:t>Everywhere else = 100% DEA rate</a:t>
            </a:r>
            <a:endParaRPr lang="en-PH"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PH" b="1" dirty="0">
                <a:latin typeface="Open Sans" panose="020B0606030504020204" pitchFamily="34" charset="0"/>
                <a:ea typeface="Open Sans" panose="020B0606030504020204" pitchFamily="34" charset="0"/>
                <a:cs typeface="Open Sans" panose="020B0606030504020204" pitchFamily="34" charset="0"/>
              </a:rPr>
              <a:t>Children of Veterans may now use Chapter 35 at any time under the updated exception</a:t>
            </a:r>
            <a:endParaRPr lang="en-PH" dirty="0">
              <a:latin typeface="Open Sans" panose="020B0606030504020204" pitchFamily="34" charset="0"/>
              <a:ea typeface="Open Sans" panose="020B0606030504020204" pitchFamily="34" charset="0"/>
              <a:cs typeface="Open Sans" panose="020B0606030504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US" sz="2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1">
            <a:extLst>
              <a:ext uri="{FF2B5EF4-FFF2-40B4-BE49-F238E27FC236}">
                <a16:creationId xmlns:a16="http://schemas.microsoft.com/office/drawing/2014/main" id="{6E08861F-99B3-B3EB-F20E-3D6754F16E3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Children typically must use benefits between </a:t>
            </a:r>
            <a:r>
              <a:rPr kumimoji="0" lang="en-US" altLang="en-US" sz="1800" b="1" i="0" u="none" strike="noStrike" cap="none" normalizeH="0" baseline="0">
                <a:ln>
                  <a:noFill/>
                </a:ln>
                <a:solidFill>
                  <a:schemeClr val="tx1"/>
                </a:solidFill>
                <a:effectLst/>
                <a:latin typeface="Arial" panose="020B0604020202020204" pitchFamily="34" charset="0"/>
              </a:rPr>
              <a:t>ages 18 and 26</a:t>
            </a:r>
            <a:r>
              <a:rPr kumimoji="0" lang="en-US" altLang="en-US" sz="1800" b="0" i="0" u="none" strike="noStrike" cap="none" normalizeH="0" baseline="0">
                <a:ln>
                  <a:noFill/>
                </a:ln>
                <a:solidFill>
                  <a:schemeClr val="tx1"/>
                </a:solidFill>
                <a:effectLst/>
                <a:latin typeface="Arial" panose="020B0604020202020204" pitchFamily="34" charset="0"/>
              </a:rPr>
              <a:t>, while </a:t>
            </a:r>
            <a:r>
              <a:rPr kumimoji="0" lang="en-US" altLang="en-US" sz="1800" b="1" i="0" u="none" strike="noStrike" cap="none" normalizeH="0" baseline="0">
                <a:ln>
                  <a:noFill/>
                </a:ln>
                <a:solidFill>
                  <a:schemeClr val="tx1"/>
                </a:solidFill>
                <a:effectLst/>
                <a:latin typeface="Arial" panose="020B0604020202020204" pitchFamily="34" charset="0"/>
              </a:rPr>
              <a:t>spouses</a:t>
            </a:r>
            <a:r>
              <a:rPr kumimoji="0" lang="en-US" altLang="en-US" sz="1800" b="0" i="0" u="none" strike="noStrike" cap="none" normalizeH="0" baseline="0">
                <a:ln>
                  <a:noFill/>
                </a:ln>
                <a:solidFill>
                  <a:schemeClr val="tx1"/>
                </a:solidFill>
                <a:effectLst/>
                <a:latin typeface="Arial" panose="020B0604020202020204" pitchFamily="34" charset="0"/>
              </a:rPr>
              <a:t> may have up to </a:t>
            </a:r>
            <a:r>
              <a:rPr kumimoji="0" lang="en-US" altLang="en-US" sz="1800" b="1" i="0" u="none" strike="noStrike" cap="none" normalizeH="0" baseline="0">
                <a:ln>
                  <a:noFill/>
                </a:ln>
                <a:solidFill>
                  <a:schemeClr val="tx1"/>
                </a:solidFill>
                <a:effectLst/>
                <a:latin typeface="Arial" panose="020B0604020202020204" pitchFamily="34" charset="0"/>
              </a:rPr>
              <a:t>10 years</a:t>
            </a:r>
            <a:r>
              <a:rPr kumimoji="0" lang="en-US" altLang="en-US" sz="1800" b="0" i="0" u="none" strike="noStrike" cap="none" normalizeH="0" baseline="0">
                <a:ln>
                  <a:noFill/>
                </a:ln>
                <a:solidFill>
                  <a:schemeClr val="tx1"/>
                </a:solidFill>
                <a:effectLst/>
                <a:latin typeface="Arial" panose="020B0604020202020204" pitchFamily="34" charset="0"/>
              </a:rPr>
              <a:t> from the date of eligibility—or longer if the veteran is permanently and totally disabled.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39522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24D8-8023-AA37-B472-9EE84AB813BF}"/>
              </a:ext>
            </a:extLst>
          </p:cNvPr>
          <p:cNvSpPr>
            <a:spLocks noGrp="1"/>
          </p:cNvSpPr>
          <p:nvPr>
            <p:ph type="title"/>
          </p:nvPr>
        </p:nvSpPr>
        <p:spPr>
          <a:xfrm>
            <a:off x="936171" y="14740"/>
            <a:ext cx="10515600" cy="997631"/>
          </a:xfrm>
        </p:spPr>
        <p:txBody>
          <a:bodyPr/>
          <a:lstStyle/>
          <a:p>
            <a:pPr algn="ctr"/>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VA Education Benefits cont.</a:t>
            </a:r>
            <a:endParaRPr lang="en-PH"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10D417FA-2C9A-E1F5-58EE-408782E63DCD}"/>
              </a:ext>
            </a:extLst>
          </p:cNvPr>
          <p:cNvSpPr>
            <a:spLocks noGrp="1"/>
          </p:cNvSpPr>
          <p:nvPr>
            <p:ph idx="1"/>
          </p:nvPr>
        </p:nvSpPr>
        <p:spPr>
          <a:xfrm>
            <a:off x="0" y="881742"/>
            <a:ext cx="11996057" cy="5976258"/>
          </a:xfrm>
        </p:spPr>
        <p:txBody>
          <a:bodyPr>
            <a:noAutofit/>
          </a:bodyPr>
          <a:lstStyle/>
          <a:p>
            <a:pPr marL="0" indent="0">
              <a:buNone/>
            </a:pPr>
            <a:r>
              <a:rPr lang="en-US" sz="1400" dirty="0">
                <a:latin typeface="Open Sans" panose="020B0606030504020204" pitchFamily="34" charset="0"/>
                <a:ea typeface="Open Sans" panose="020B0606030504020204" pitchFamily="34" charset="0"/>
                <a:cs typeface="Open Sans" panose="020B0606030504020204" pitchFamily="34" charset="0"/>
              </a:rPr>
              <a:t> </a:t>
            </a:r>
            <a:r>
              <a:rPr lang="en-PH" sz="1500" b="1" dirty="0">
                <a:latin typeface="Open Sans" panose="020B0606030504020204" pitchFamily="34" charset="0"/>
                <a:ea typeface="Open Sans" panose="020B0606030504020204" pitchFamily="34" charset="0"/>
                <a:cs typeface="Open Sans" panose="020B0606030504020204" pitchFamily="34" charset="0"/>
              </a:rPr>
              <a:t>VA Disability Compensation Add‑On for School Attendance</a:t>
            </a:r>
          </a:p>
          <a:p>
            <a:r>
              <a:rPr lang="en-PH" sz="1500" dirty="0">
                <a:latin typeface="Open Sans" panose="020B0606030504020204" pitchFamily="34" charset="0"/>
                <a:ea typeface="Open Sans" panose="020B0606030504020204" pitchFamily="34" charset="0"/>
                <a:cs typeface="Open Sans" panose="020B0606030504020204" pitchFamily="34" charset="0"/>
              </a:rPr>
              <a:t>Veterans with a </a:t>
            </a:r>
            <a:r>
              <a:rPr lang="en-PH" sz="1500" b="1" dirty="0">
                <a:latin typeface="Open Sans" panose="020B0606030504020204" pitchFamily="34" charset="0"/>
                <a:ea typeface="Open Sans" panose="020B0606030504020204" pitchFamily="34" charset="0"/>
                <a:cs typeface="Open Sans" panose="020B0606030504020204" pitchFamily="34" charset="0"/>
              </a:rPr>
              <a:t>30% or higher disability rating</a:t>
            </a:r>
            <a:r>
              <a:rPr lang="en-PH" sz="1500" dirty="0">
                <a:latin typeface="Open Sans" panose="020B0606030504020204" pitchFamily="34" charset="0"/>
                <a:ea typeface="Open Sans" panose="020B0606030504020204" pitchFamily="34" charset="0"/>
                <a:cs typeface="Open Sans" panose="020B0606030504020204" pitchFamily="34" charset="0"/>
              </a:rPr>
              <a:t> may receive </a:t>
            </a:r>
            <a:r>
              <a:rPr lang="en-PH" sz="1500" b="1" dirty="0">
                <a:latin typeface="Open Sans" panose="020B0606030504020204" pitchFamily="34" charset="0"/>
                <a:ea typeface="Open Sans" panose="020B0606030504020204" pitchFamily="34" charset="0"/>
                <a:cs typeface="Open Sans" panose="020B0606030504020204" pitchFamily="34" charset="0"/>
              </a:rPr>
              <a:t>additional monthly VA compensation</a:t>
            </a:r>
            <a:r>
              <a:rPr lang="en-PH" sz="1500" dirty="0">
                <a:latin typeface="Open Sans" panose="020B0606030504020204" pitchFamily="34" charset="0"/>
                <a:ea typeface="Open Sans" panose="020B0606030504020204" pitchFamily="34" charset="0"/>
                <a:cs typeface="Open Sans" panose="020B0606030504020204" pitchFamily="34" charset="0"/>
              </a:rPr>
              <a:t> for a dependent child who is:</a:t>
            </a:r>
          </a:p>
          <a:p>
            <a:pPr lvl="0"/>
            <a:r>
              <a:rPr lang="en-PH" sz="1500" b="1" dirty="0">
                <a:latin typeface="Open Sans" panose="020B0606030504020204" pitchFamily="34" charset="0"/>
                <a:ea typeface="Open Sans" panose="020B0606030504020204" pitchFamily="34" charset="0"/>
                <a:cs typeface="Open Sans" panose="020B0606030504020204" pitchFamily="34" charset="0"/>
              </a:rPr>
              <a:t>Unmarried</a:t>
            </a:r>
            <a:endParaRPr lang="en-PH" sz="1500" dirty="0">
              <a:latin typeface="Open Sans" panose="020B0606030504020204" pitchFamily="34" charset="0"/>
              <a:ea typeface="Open Sans" panose="020B0606030504020204" pitchFamily="34" charset="0"/>
              <a:cs typeface="Open Sans" panose="020B0606030504020204" pitchFamily="34" charset="0"/>
            </a:endParaRPr>
          </a:p>
          <a:p>
            <a:pPr lvl="0"/>
            <a:r>
              <a:rPr lang="en-PH" sz="1500" b="1" dirty="0">
                <a:latin typeface="Open Sans" panose="020B0606030504020204" pitchFamily="34" charset="0"/>
                <a:ea typeface="Open Sans" panose="020B0606030504020204" pitchFamily="34" charset="0"/>
                <a:cs typeface="Open Sans" panose="020B0606030504020204" pitchFamily="34" charset="0"/>
              </a:rPr>
              <a:t>Age 18–23</a:t>
            </a:r>
            <a:endParaRPr lang="en-PH" sz="1500" dirty="0">
              <a:latin typeface="Open Sans" panose="020B0606030504020204" pitchFamily="34" charset="0"/>
              <a:ea typeface="Open Sans" panose="020B0606030504020204" pitchFamily="34" charset="0"/>
              <a:cs typeface="Open Sans" panose="020B0606030504020204" pitchFamily="34" charset="0"/>
            </a:endParaRPr>
          </a:p>
          <a:p>
            <a:pPr lvl="0"/>
            <a:r>
              <a:rPr lang="en-PH" sz="1500" b="1" dirty="0">
                <a:latin typeface="Open Sans" panose="020B0606030504020204" pitchFamily="34" charset="0"/>
                <a:ea typeface="Open Sans" panose="020B0606030504020204" pitchFamily="34" charset="0"/>
                <a:cs typeface="Open Sans" panose="020B0606030504020204" pitchFamily="34" charset="0"/>
              </a:rPr>
              <a:t>Enrolled full‑time</a:t>
            </a:r>
            <a:r>
              <a:rPr lang="en-PH" sz="1500" dirty="0">
                <a:latin typeface="Open Sans" panose="020B0606030504020204" pitchFamily="34" charset="0"/>
                <a:ea typeface="Open Sans" panose="020B0606030504020204" pitchFamily="34" charset="0"/>
                <a:cs typeface="Open Sans" panose="020B0606030504020204" pitchFamily="34" charset="0"/>
              </a:rPr>
              <a:t> in an </a:t>
            </a:r>
            <a:r>
              <a:rPr lang="en-PH" sz="1500" b="1" dirty="0">
                <a:latin typeface="Open Sans" panose="020B0606030504020204" pitchFamily="34" charset="0"/>
                <a:ea typeface="Open Sans" panose="020B0606030504020204" pitchFamily="34" charset="0"/>
                <a:cs typeface="Open Sans" panose="020B0606030504020204" pitchFamily="34" charset="0"/>
              </a:rPr>
              <a:t>approved educational institution</a:t>
            </a:r>
            <a:endParaRPr lang="en-PH" sz="1500" dirty="0">
              <a:latin typeface="Open Sans" panose="020B0606030504020204" pitchFamily="34" charset="0"/>
              <a:ea typeface="Open Sans" panose="020B0606030504020204" pitchFamily="34" charset="0"/>
              <a:cs typeface="Open Sans" panose="020B0606030504020204" pitchFamily="34" charset="0"/>
            </a:endParaRPr>
          </a:p>
          <a:p>
            <a:r>
              <a:rPr lang="en-PH" sz="1500" dirty="0">
                <a:latin typeface="Open Sans" panose="020B0606030504020204" pitchFamily="34" charset="0"/>
                <a:ea typeface="Open Sans" panose="020B0606030504020204" pitchFamily="34" charset="0"/>
                <a:cs typeface="Open Sans" panose="020B0606030504020204" pitchFamily="34" charset="0"/>
              </a:rPr>
              <a:t>This is a </a:t>
            </a:r>
            <a:r>
              <a:rPr lang="en-PH" sz="1500" b="1" dirty="0">
                <a:latin typeface="Open Sans" panose="020B0606030504020204" pitchFamily="34" charset="0"/>
                <a:ea typeface="Open Sans" panose="020B0606030504020204" pitchFamily="34" charset="0"/>
                <a:cs typeface="Open Sans" panose="020B0606030504020204" pitchFamily="34" charset="0"/>
              </a:rPr>
              <a:t>dependency increase</a:t>
            </a:r>
            <a:r>
              <a:rPr lang="en-PH" sz="1500" dirty="0">
                <a:latin typeface="Open Sans" panose="020B0606030504020204" pitchFamily="34" charset="0"/>
                <a:ea typeface="Open Sans" panose="020B0606030504020204" pitchFamily="34" charset="0"/>
                <a:cs typeface="Open Sans" panose="020B0606030504020204" pitchFamily="34" charset="0"/>
              </a:rPr>
              <a:t>, not an education stipend.</a:t>
            </a:r>
          </a:p>
          <a:p>
            <a:pPr marL="0" indent="0">
              <a:buNone/>
            </a:pPr>
            <a:r>
              <a:rPr lang="en-PH" sz="1500" b="1" dirty="0">
                <a:latin typeface="Open Sans" panose="020B0606030504020204" pitchFamily="34" charset="0"/>
                <a:ea typeface="Open Sans" panose="020B0606030504020204" pitchFamily="34" charset="0"/>
                <a:cs typeface="Open Sans" panose="020B0606030504020204" pitchFamily="34" charset="0"/>
              </a:rPr>
              <a:t>How to Apply</a:t>
            </a:r>
          </a:p>
          <a:p>
            <a:r>
              <a:rPr lang="en-PH" sz="1500" dirty="0">
                <a:latin typeface="Open Sans" panose="020B0606030504020204" pitchFamily="34" charset="0"/>
                <a:ea typeface="Open Sans" panose="020B0606030504020204" pitchFamily="34" charset="0"/>
                <a:cs typeface="Open Sans" panose="020B0606030504020204" pitchFamily="34" charset="0"/>
              </a:rPr>
              <a:t>Veteran must submit:</a:t>
            </a:r>
          </a:p>
          <a:p>
            <a:pPr lvl="0"/>
            <a:r>
              <a:rPr lang="en-PH" sz="1500" b="1" dirty="0">
                <a:latin typeface="Open Sans" panose="020B0606030504020204" pitchFamily="34" charset="0"/>
                <a:ea typeface="Open Sans" panose="020B0606030504020204" pitchFamily="34" charset="0"/>
                <a:cs typeface="Open Sans" panose="020B0606030504020204" pitchFamily="34" charset="0"/>
              </a:rPr>
              <a:t>VA Form 21‑674 – Request for Approval of School Attendance</a:t>
            </a:r>
            <a:endParaRPr lang="en-PH" sz="1500" dirty="0">
              <a:latin typeface="Open Sans" panose="020B0606030504020204" pitchFamily="34" charset="0"/>
              <a:ea typeface="Open Sans" panose="020B0606030504020204" pitchFamily="34" charset="0"/>
              <a:cs typeface="Open Sans" panose="020B0606030504020204" pitchFamily="34" charset="0"/>
            </a:endParaRPr>
          </a:p>
          <a:p>
            <a:pPr lvl="1"/>
            <a:r>
              <a:rPr lang="en-PH" sz="1500" dirty="0">
                <a:latin typeface="Open Sans" panose="020B0606030504020204" pitchFamily="34" charset="0"/>
                <a:ea typeface="Open Sans" panose="020B0606030504020204" pitchFamily="34" charset="0"/>
                <a:cs typeface="Open Sans" panose="020B0606030504020204" pitchFamily="34" charset="0"/>
              </a:rPr>
              <a:t>Can be </a:t>
            </a:r>
            <a:r>
              <a:rPr lang="en-PH" sz="1500" b="1" dirty="0">
                <a:latin typeface="Open Sans" panose="020B0606030504020204" pitchFamily="34" charset="0"/>
                <a:ea typeface="Open Sans" panose="020B0606030504020204" pitchFamily="34" charset="0"/>
                <a:cs typeface="Open Sans" panose="020B0606030504020204" pitchFamily="34" charset="0"/>
              </a:rPr>
              <a:t>downloaded</a:t>
            </a:r>
            <a:r>
              <a:rPr lang="en-PH" sz="1500" dirty="0">
                <a:latin typeface="Open Sans" panose="020B0606030504020204" pitchFamily="34" charset="0"/>
                <a:ea typeface="Open Sans" panose="020B0606030504020204" pitchFamily="34" charset="0"/>
                <a:cs typeface="Open Sans" panose="020B0606030504020204" pitchFamily="34" charset="0"/>
              </a:rPr>
              <a:t> or </a:t>
            </a:r>
            <a:r>
              <a:rPr lang="en-PH" sz="1500" b="1" dirty="0">
                <a:latin typeface="Open Sans" panose="020B0606030504020204" pitchFamily="34" charset="0"/>
                <a:ea typeface="Open Sans" panose="020B0606030504020204" pitchFamily="34" charset="0"/>
                <a:cs typeface="Open Sans" panose="020B0606030504020204" pitchFamily="34" charset="0"/>
              </a:rPr>
              <a:t>submitted online</a:t>
            </a:r>
            <a:r>
              <a:rPr lang="en-PH" sz="1500" dirty="0">
                <a:latin typeface="Open Sans" panose="020B0606030504020204" pitchFamily="34" charset="0"/>
                <a:ea typeface="Open Sans" panose="020B0606030504020204" pitchFamily="34" charset="0"/>
                <a:cs typeface="Open Sans" panose="020B0606030504020204" pitchFamily="34" charset="0"/>
              </a:rPr>
              <a:t> through VA.gov</a:t>
            </a:r>
          </a:p>
          <a:p>
            <a:pPr lvl="1"/>
            <a:r>
              <a:rPr lang="en-PH" sz="1500" dirty="0">
                <a:latin typeface="Open Sans" panose="020B0606030504020204" pitchFamily="34" charset="0"/>
                <a:ea typeface="Open Sans" panose="020B0606030504020204" pitchFamily="34" charset="0"/>
                <a:cs typeface="Open Sans" panose="020B0606030504020204" pitchFamily="34" charset="0"/>
              </a:rPr>
              <a:t>Used to verify the child’s full‑time enrollment and eligibility</a:t>
            </a:r>
          </a:p>
          <a:p>
            <a:pPr marL="0" indent="0">
              <a:buNone/>
            </a:pPr>
            <a:r>
              <a:rPr lang="en-PH" sz="1500" b="1" dirty="0">
                <a:latin typeface="Open Sans" panose="020B0606030504020204" pitchFamily="34" charset="0"/>
                <a:ea typeface="Open Sans" panose="020B0606030504020204" pitchFamily="34" charset="0"/>
                <a:cs typeface="Open Sans" panose="020B0606030504020204" pitchFamily="34" charset="0"/>
              </a:rPr>
              <a:t>Key Clarification</a:t>
            </a:r>
          </a:p>
          <a:p>
            <a:pPr lvl="0"/>
            <a:r>
              <a:rPr lang="en-PH" sz="1500" dirty="0">
                <a:latin typeface="Open Sans" panose="020B0606030504020204" pitchFamily="34" charset="0"/>
                <a:ea typeface="Open Sans" panose="020B0606030504020204" pitchFamily="34" charset="0"/>
                <a:cs typeface="Open Sans" panose="020B0606030504020204" pitchFamily="34" charset="0"/>
              </a:rPr>
              <a:t>This benefit is an </a:t>
            </a:r>
            <a:r>
              <a:rPr lang="en-PH" sz="1500" b="1" dirty="0">
                <a:latin typeface="Open Sans" panose="020B0606030504020204" pitchFamily="34" charset="0"/>
                <a:ea typeface="Open Sans" panose="020B0606030504020204" pitchFamily="34" charset="0"/>
                <a:cs typeface="Open Sans" panose="020B0606030504020204" pitchFamily="34" charset="0"/>
              </a:rPr>
              <a:t>increase to the Veteran’s monthly disability compensation</a:t>
            </a:r>
            <a:r>
              <a:rPr lang="en-PH" sz="1500" dirty="0">
                <a:latin typeface="Open Sans" panose="020B0606030504020204" pitchFamily="34" charset="0"/>
                <a:ea typeface="Open Sans" panose="020B0606030504020204" pitchFamily="34" charset="0"/>
                <a:cs typeface="Open Sans" panose="020B0606030504020204" pitchFamily="34" charset="0"/>
              </a:rPr>
              <a:t>, paid </a:t>
            </a:r>
            <a:r>
              <a:rPr lang="en-PH" sz="1500" b="1" dirty="0">
                <a:latin typeface="Open Sans" panose="020B0606030504020204" pitchFamily="34" charset="0"/>
                <a:ea typeface="Open Sans" panose="020B0606030504020204" pitchFamily="34" charset="0"/>
                <a:cs typeface="Open Sans" panose="020B0606030504020204" pitchFamily="34" charset="0"/>
              </a:rPr>
              <a:t>while the child remains in school</a:t>
            </a:r>
            <a:r>
              <a:rPr lang="en-PH" sz="1500" dirty="0">
                <a:latin typeface="Open Sans" panose="020B0606030504020204" pitchFamily="34" charset="0"/>
                <a:ea typeface="Open Sans" panose="020B0606030504020204" pitchFamily="34" charset="0"/>
                <a:cs typeface="Open Sans" panose="020B0606030504020204" pitchFamily="34" charset="0"/>
              </a:rPr>
              <a:t>.</a:t>
            </a:r>
          </a:p>
          <a:p>
            <a:pPr lvl="0"/>
            <a:r>
              <a:rPr lang="en-PH" sz="1500" dirty="0">
                <a:latin typeface="Open Sans" panose="020B0606030504020204" pitchFamily="34" charset="0"/>
                <a:ea typeface="Open Sans" panose="020B0606030504020204" pitchFamily="34" charset="0"/>
                <a:cs typeface="Open Sans" panose="020B0606030504020204" pitchFamily="34" charset="0"/>
              </a:rPr>
              <a:t>It is </a:t>
            </a:r>
            <a:r>
              <a:rPr lang="en-PH" sz="1500" b="1" dirty="0">
                <a:latin typeface="Open Sans" panose="020B0606030504020204" pitchFamily="34" charset="0"/>
                <a:ea typeface="Open Sans" panose="020B0606030504020204" pitchFamily="34" charset="0"/>
                <a:cs typeface="Open Sans" panose="020B0606030504020204" pitchFamily="34" charset="0"/>
              </a:rPr>
              <a:t>not</a:t>
            </a:r>
            <a:r>
              <a:rPr lang="en-PH" sz="1500" dirty="0">
                <a:latin typeface="Open Sans" panose="020B0606030504020204" pitchFamily="34" charset="0"/>
                <a:ea typeface="Open Sans" panose="020B0606030504020204" pitchFamily="34" charset="0"/>
                <a:cs typeface="Open Sans" panose="020B0606030504020204" pitchFamily="34" charset="0"/>
              </a:rPr>
              <a:t> part of Chapter 35 (DEA) and does </a:t>
            </a:r>
            <a:r>
              <a:rPr lang="en-PH" sz="1500" b="1" dirty="0">
                <a:latin typeface="Open Sans" panose="020B0606030504020204" pitchFamily="34" charset="0"/>
                <a:ea typeface="Open Sans" panose="020B0606030504020204" pitchFamily="34" charset="0"/>
                <a:cs typeface="Open Sans" panose="020B0606030504020204" pitchFamily="34" charset="0"/>
              </a:rPr>
              <a:t>not</a:t>
            </a:r>
            <a:r>
              <a:rPr lang="en-PH" sz="1500" dirty="0">
                <a:latin typeface="Open Sans" panose="020B0606030504020204" pitchFamily="34" charset="0"/>
                <a:ea typeface="Open Sans" panose="020B0606030504020204" pitchFamily="34" charset="0"/>
                <a:cs typeface="Open Sans" panose="020B0606030504020204" pitchFamily="34" charset="0"/>
              </a:rPr>
              <a:t> provide tuition or education payments.</a:t>
            </a:r>
          </a:p>
          <a:p>
            <a:pPr lvl="0"/>
            <a:r>
              <a:rPr lang="en-PH" sz="1500" dirty="0">
                <a:latin typeface="Open Sans" panose="020B0606030504020204" pitchFamily="34" charset="0"/>
                <a:ea typeface="Open Sans" panose="020B0606030504020204" pitchFamily="34" charset="0"/>
                <a:cs typeface="Open Sans" panose="020B0606030504020204" pitchFamily="34" charset="0"/>
              </a:rPr>
              <a:t>The add‑on continues </a:t>
            </a:r>
            <a:r>
              <a:rPr lang="en-PH" sz="1500" b="1" dirty="0">
                <a:latin typeface="Open Sans" panose="020B0606030504020204" pitchFamily="34" charset="0"/>
                <a:ea typeface="Open Sans" panose="020B0606030504020204" pitchFamily="34" charset="0"/>
                <a:cs typeface="Open Sans" panose="020B0606030504020204" pitchFamily="34" charset="0"/>
              </a:rPr>
              <a:t>as long as the child meets the criteria</a:t>
            </a:r>
            <a:r>
              <a:rPr lang="en-PH" sz="1500" dirty="0">
                <a:latin typeface="Open Sans" panose="020B0606030504020204" pitchFamily="34" charset="0"/>
                <a:ea typeface="Open Sans" panose="020B0606030504020204" pitchFamily="34" charset="0"/>
                <a:cs typeface="Open Sans" panose="020B0606030504020204" pitchFamily="34" charset="0"/>
              </a:rPr>
              <a:t> and the Veteran maintains a qualifying disability rating.</a:t>
            </a:r>
          </a:p>
          <a:p>
            <a:endParaRPr lang="en-PH" sz="1400" dirty="0"/>
          </a:p>
        </p:txBody>
      </p:sp>
    </p:spTree>
    <p:extLst>
      <p:ext uri="{BB962C8B-B14F-4D97-AF65-F5344CB8AC3E}">
        <p14:creationId xmlns:p14="http://schemas.microsoft.com/office/powerpoint/2010/main" val="507447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802E5-A9A6-F3D2-7196-EDFF33CC542A}"/>
              </a:ext>
            </a:extLst>
          </p:cNvPr>
          <p:cNvSpPr>
            <a:spLocks noGrp="1"/>
          </p:cNvSpPr>
          <p:nvPr>
            <p:ph type="title"/>
          </p:nvPr>
        </p:nvSpPr>
        <p:spPr>
          <a:xfrm>
            <a:off x="1282700" y="0"/>
            <a:ext cx="10515600" cy="947057"/>
          </a:xfrm>
        </p:spPr>
        <p:txBody>
          <a:bodyPr>
            <a:normAutofit/>
          </a:bodyPr>
          <a:lstStyle/>
          <a:p>
            <a:pPr algn="ctr"/>
            <a:r>
              <a:rPr lang="en-US" sz="4000" b="1" dirty="0">
                <a:solidFill>
                  <a:srgbClr val="C00000"/>
                </a:solidFill>
                <a:latin typeface="Open Sans"/>
                <a:ea typeface="Open Sans"/>
                <a:cs typeface="Open Sans"/>
              </a:rPr>
              <a:t>VA Education Benefits CH 33</a:t>
            </a:r>
            <a:endParaRPr lang="en-US" sz="4000" b="1" dirty="0">
              <a:solidFill>
                <a:srgbClr val="C00000"/>
              </a:solidFill>
            </a:endParaRPr>
          </a:p>
        </p:txBody>
      </p:sp>
      <p:sp>
        <p:nvSpPr>
          <p:cNvPr id="3" name="Content Placeholder 2">
            <a:extLst>
              <a:ext uri="{FF2B5EF4-FFF2-40B4-BE49-F238E27FC236}">
                <a16:creationId xmlns:a16="http://schemas.microsoft.com/office/drawing/2014/main" id="{52C44539-007B-D56A-E5AA-65115AE1FFB1}"/>
              </a:ext>
            </a:extLst>
          </p:cNvPr>
          <p:cNvSpPr>
            <a:spLocks noGrp="1"/>
          </p:cNvSpPr>
          <p:nvPr>
            <p:ph idx="1"/>
          </p:nvPr>
        </p:nvSpPr>
        <p:spPr>
          <a:xfrm>
            <a:off x="0" y="707572"/>
            <a:ext cx="11353800" cy="6150428"/>
          </a:xfrm>
        </p:spPr>
        <p:txBody>
          <a:bodyPr vert="horz" lIns="91440" tIns="45720" rIns="91440" bIns="45720" rtlCol="0" anchor="t">
            <a:normAutofit fontScale="32500" lnSpcReduction="20000"/>
          </a:bodyPr>
          <a:lstStyle/>
          <a:p>
            <a:pPr marL="0" indent="0">
              <a:buNone/>
            </a:pPr>
            <a:r>
              <a:rPr lang="en-PH" sz="4600" b="1" dirty="0">
                <a:latin typeface="Open Sans" panose="020B0606030504020204" pitchFamily="34" charset="0"/>
                <a:ea typeface="Open Sans" panose="020B0606030504020204" pitchFamily="34" charset="0"/>
                <a:cs typeface="Open Sans" panose="020B0606030504020204" pitchFamily="34" charset="0"/>
              </a:rPr>
              <a:t>Post‑9/11 GI Bill (Chapter 33) Overview</a:t>
            </a:r>
          </a:p>
          <a:p>
            <a:r>
              <a:rPr lang="en-PH" sz="4600" dirty="0">
                <a:latin typeface="Open Sans" panose="020B0606030504020204" pitchFamily="34" charset="0"/>
                <a:ea typeface="Open Sans" panose="020B0606030504020204" pitchFamily="34" charset="0"/>
                <a:cs typeface="Open Sans" panose="020B0606030504020204" pitchFamily="34" charset="0"/>
              </a:rPr>
              <a:t>The </a:t>
            </a:r>
            <a:r>
              <a:rPr lang="en-PH" sz="4600" b="1" dirty="0">
                <a:latin typeface="Open Sans" panose="020B0606030504020204" pitchFamily="34" charset="0"/>
                <a:ea typeface="Open Sans" panose="020B0606030504020204" pitchFamily="34" charset="0"/>
                <a:cs typeface="Open Sans" panose="020B0606030504020204" pitchFamily="34" charset="0"/>
              </a:rPr>
              <a:t>Post‑9/11 GI Bill (Chapter 33)</a:t>
            </a:r>
            <a:r>
              <a:rPr lang="en-PH" sz="4600" dirty="0">
                <a:latin typeface="Open Sans" panose="020B0606030504020204" pitchFamily="34" charset="0"/>
                <a:ea typeface="Open Sans" panose="020B0606030504020204" pitchFamily="34" charset="0"/>
                <a:cs typeface="Open Sans" panose="020B0606030504020204" pitchFamily="34" charset="0"/>
              </a:rPr>
              <a:t> provides education and training benefits for </a:t>
            </a:r>
            <a:r>
              <a:rPr lang="en-PH" sz="4600" b="1" dirty="0">
                <a:latin typeface="Open Sans" panose="020B0606030504020204" pitchFamily="34" charset="0"/>
                <a:ea typeface="Open Sans" panose="020B0606030504020204" pitchFamily="34" charset="0"/>
                <a:cs typeface="Open Sans" panose="020B0606030504020204" pitchFamily="34" charset="0"/>
              </a:rPr>
              <a:t>Veterans, service members, and eligible family members</a:t>
            </a:r>
            <a:r>
              <a:rPr lang="en-PH" sz="4600" dirty="0">
                <a:latin typeface="Open Sans" panose="020B0606030504020204" pitchFamily="34" charset="0"/>
                <a:ea typeface="Open Sans" panose="020B0606030504020204" pitchFamily="34" charset="0"/>
                <a:cs typeface="Open Sans" panose="020B0606030504020204" pitchFamily="34" charset="0"/>
              </a:rPr>
              <a:t>.</a:t>
            </a:r>
          </a:p>
          <a:p>
            <a:pPr marL="0" indent="0">
              <a:buNone/>
            </a:pPr>
            <a:r>
              <a:rPr lang="en-PH" sz="4600" b="1" dirty="0">
                <a:latin typeface="Open Sans" panose="020B0606030504020204" pitchFamily="34" charset="0"/>
                <a:ea typeface="Open Sans" panose="020B0606030504020204" pitchFamily="34" charset="0"/>
                <a:cs typeface="Open Sans" panose="020B0606030504020204" pitchFamily="34" charset="0"/>
              </a:rPr>
              <a:t>Eligibility</a:t>
            </a:r>
          </a:p>
          <a:p>
            <a:r>
              <a:rPr lang="en-PH" sz="4600" dirty="0">
                <a:latin typeface="Open Sans" panose="020B0606030504020204" pitchFamily="34" charset="0"/>
                <a:ea typeface="Open Sans" panose="020B0606030504020204" pitchFamily="34" charset="0"/>
                <a:cs typeface="Open Sans" panose="020B0606030504020204" pitchFamily="34" charset="0"/>
              </a:rPr>
              <a:t>You may qualify if you:</a:t>
            </a:r>
          </a:p>
          <a:p>
            <a:pPr lvl="0"/>
            <a:r>
              <a:rPr lang="en-PH" sz="4600" dirty="0">
                <a:latin typeface="Open Sans" panose="020B0606030504020204" pitchFamily="34" charset="0"/>
                <a:ea typeface="Open Sans" panose="020B0606030504020204" pitchFamily="34" charset="0"/>
                <a:cs typeface="Open Sans" panose="020B0606030504020204" pitchFamily="34" charset="0"/>
              </a:rPr>
              <a:t>Served </a:t>
            </a:r>
            <a:r>
              <a:rPr lang="en-PH" sz="4600" b="1" dirty="0">
                <a:latin typeface="Open Sans" panose="020B0606030504020204" pitchFamily="34" charset="0"/>
                <a:ea typeface="Open Sans" panose="020B0606030504020204" pitchFamily="34" charset="0"/>
                <a:cs typeface="Open Sans" panose="020B0606030504020204" pitchFamily="34" charset="0"/>
              </a:rPr>
              <a:t>at least 90 days</a:t>
            </a:r>
            <a:r>
              <a:rPr lang="en-PH" sz="4600" dirty="0">
                <a:latin typeface="Open Sans" panose="020B0606030504020204" pitchFamily="34" charset="0"/>
                <a:ea typeface="Open Sans" panose="020B0606030504020204" pitchFamily="34" charset="0"/>
                <a:cs typeface="Open Sans" panose="020B0606030504020204" pitchFamily="34" charset="0"/>
              </a:rPr>
              <a:t> of active duty after </a:t>
            </a:r>
            <a:r>
              <a:rPr lang="en-PH" sz="4600" b="1" dirty="0">
                <a:latin typeface="Open Sans" panose="020B0606030504020204" pitchFamily="34" charset="0"/>
                <a:ea typeface="Open Sans" panose="020B0606030504020204" pitchFamily="34" charset="0"/>
                <a:cs typeface="Open Sans" panose="020B0606030504020204" pitchFamily="34" charset="0"/>
              </a:rPr>
              <a:t>September 10, 2001</a:t>
            </a:r>
            <a:endParaRPr lang="en-PH" sz="4600" dirty="0">
              <a:latin typeface="Open Sans" panose="020B0606030504020204" pitchFamily="34" charset="0"/>
              <a:ea typeface="Open Sans" panose="020B0606030504020204" pitchFamily="34" charset="0"/>
              <a:cs typeface="Open Sans" panose="020B0606030504020204" pitchFamily="34" charset="0"/>
            </a:endParaRPr>
          </a:p>
          <a:p>
            <a:pPr lvl="0"/>
            <a:r>
              <a:rPr lang="en-PH" sz="4600" dirty="0">
                <a:latin typeface="Open Sans" panose="020B0606030504020204" pitchFamily="34" charset="0"/>
                <a:ea typeface="Open Sans" panose="020B0606030504020204" pitchFamily="34" charset="0"/>
                <a:cs typeface="Open Sans" panose="020B0606030504020204" pitchFamily="34" charset="0"/>
              </a:rPr>
              <a:t>Received a </a:t>
            </a:r>
            <a:r>
              <a:rPr lang="en-PH" sz="4600" b="1" dirty="0">
                <a:latin typeface="Open Sans" panose="020B0606030504020204" pitchFamily="34" charset="0"/>
                <a:ea typeface="Open Sans" panose="020B0606030504020204" pitchFamily="34" charset="0"/>
                <a:cs typeface="Open Sans" panose="020B0606030504020204" pitchFamily="34" charset="0"/>
              </a:rPr>
              <a:t>Purple Heart</a:t>
            </a:r>
            <a:endParaRPr lang="en-PH" sz="4600" dirty="0">
              <a:latin typeface="Open Sans" panose="020B0606030504020204" pitchFamily="34" charset="0"/>
              <a:ea typeface="Open Sans" panose="020B0606030504020204" pitchFamily="34" charset="0"/>
              <a:cs typeface="Open Sans" panose="020B0606030504020204" pitchFamily="34" charset="0"/>
            </a:endParaRPr>
          </a:p>
          <a:p>
            <a:pPr lvl="0"/>
            <a:r>
              <a:rPr lang="en-PH" sz="4600" dirty="0">
                <a:latin typeface="Open Sans" panose="020B0606030504020204" pitchFamily="34" charset="0"/>
                <a:ea typeface="Open Sans" panose="020B0606030504020204" pitchFamily="34" charset="0"/>
                <a:cs typeface="Open Sans" panose="020B0606030504020204" pitchFamily="34" charset="0"/>
              </a:rPr>
              <a:t>Were </a:t>
            </a:r>
            <a:r>
              <a:rPr lang="en-PH" sz="4600" b="1" dirty="0">
                <a:latin typeface="Open Sans" panose="020B0606030504020204" pitchFamily="34" charset="0"/>
                <a:ea typeface="Open Sans" panose="020B0606030504020204" pitchFamily="34" charset="0"/>
                <a:cs typeface="Open Sans" panose="020B0606030504020204" pitchFamily="34" charset="0"/>
              </a:rPr>
              <a:t>honorably discharged</a:t>
            </a:r>
            <a:r>
              <a:rPr lang="en-PH" sz="4600" dirty="0">
                <a:latin typeface="Open Sans" panose="020B0606030504020204" pitchFamily="34" charset="0"/>
                <a:ea typeface="Open Sans" panose="020B0606030504020204" pitchFamily="34" charset="0"/>
                <a:cs typeface="Open Sans" panose="020B0606030504020204" pitchFamily="34" charset="0"/>
              </a:rPr>
              <a:t> with a </a:t>
            </a:r>
            <a:r>
              <a:rPr lang="en-PH" sz="4600" b="1" dirty="0">
                <a:latin typeface="Open Sans" panose="020B0606030504020204" pitchFamily="34" charset="0"/>
                <a:ea typeface="Open Sans" panose="020B0606030504020204" pitchFamily="34" charset="0"/>
                <a:cs typeface="Open Sans" panose="020B0606030504020204" pitchFamily="34" charset="0"/>
              </a:rPr>
              <a:t>service‑connected disability</a:t>
            </a:r>
            <a:endParaRPr lang="en-PH" sz="4600" dirty="0">
              <a:latin typeface="Open Sans" panose="020B0606030504020204" pitchFamily="34" charset="0"/>
              <a:ea typeface="Open Sans" panose="020B0606030504020204" pitchFamily="34" charset="0"/>
              <a:cs typeface="Open Sans" panose="020B0606030504020204" pitchFamily="34" charset="0"/>
            </a:endParaRPr>
          </a:p>
          <a:p>
            <a:pPr lvl="0"/>
            <a:r>
              <a:rPr lang="en-PH" sz="4600" dirty="0">
                <a:latin typeface="Open Sans" panose="020B0606030504020204" pitchFamily="34" charset="0"/>
                <a:ea typeface="Open Sans" panose="020B0606030504020204" pitchFamily="34" charset="0"/>
                <a:cs typeface="Open Sans" panose="020B0606030504020204" pitchFamily="34" charset="0"/>
              </a:rPr>
              <a:t>Are eligible for </a:t>
            </a:r>
            <a:r>
              <a:rPr lang="en-PH" sz="4600" b="1" dirty="0">
                <a:latin typeface="Open Sans" panose="020B0606030504020204" pitchFamily="34" charset="0"/>
                <a:ea typeface="Open Sans" panose="020B0606030504020204" pitchFamily="34" charset="0"/>
                <a:cs typeface="Open Sans" panose="020B0606030504020204" pitchFamily="34" charset="0"/>
              </a:rPr>
              <a:t>Transferred Benefits</a:t>
            </a:r>
            <a:r>
              <a:rPr lang="en-PH" sz="4600" dirty="0">
                <a:latin typeface="Open Sans" panose="020B0606030504020204" pitchFamily="34" charset="0"/>
                <a:ea typeface="Open Sans" panose="020B0606030504020204" pitchFamily="34" charset="0"/>
                <a:cs typeface="Open Sans" panose="020B0606030504020204" pitchFamily="34" charset="0"/>
              </a:rPr>
              <a:t> from a qualifying service member</a:t>
            </a:r>
          </a:p>
          <a:p>
            <a:pPr marL="0" indent="0">
              <a:buNone/>
            </a:pPr>
            <a:r>
              <a:rPr lang="en-PH" sz="4600" b="1" dirty="0">
                <a:latin typeface="Open Sans" panose="020B0606030504020204" pitchFamily="34" charset="0"/>
                <a:ea typeface="Open Sans" panose="020B0606030504020204" pitchFamily="34" charset="0"/>
                <a:cs typeface="Open Sans" panose="020B0606030504020204" pitchFamily="34" charset="0"/>
              </a:rPr>
              <a:t>Key Benefits</a:t>
            </a:r>
          </a:p>
          <a:p>
            <a:pPr lvl="0"/>
            <a:r>
              <a:rPr lang="en-PH" sz="4600" b="1" dirty="0">
                <a:latin typeface="Open Sans" panose="020B0606030504020204" pitchFamily="34" charset="0"/>
                <a:ea typeface="Open Sans" panose="020B0606030504020204" pitchFamily="34" charset="0"/>
                <a:cs typeface="Open Sans" panose="020B0606030504020204" pitchFamily="34" charset="0"/>
              </a:rPr>
              <a:t>Tuition &amp; Fees:</a:t>
            </a:r>
            <a:r>
              <a:rPr lang="en-PH" sz="4600" dirty="0">
                <a:latin typeface="Open Sans" panose="020B0606030504020204" pitchFamily="34" charset="0"/>
                <a:ea typeface="Open Sans" panose="020B0606030504020204" pitchFamily="34" charset="0"/>
                <a:cs typeface="Open Sans" panose="020B0606030504020204" pitchFamily="34" charset="0"/>
              </a:rPr>
              <a:t> Paid directly to the school (up to the VA maximum)</a:t>
            </a:r>
          </a:p>
          <a:p>
            <a:pPr lvl="0"/>
            <a:r>
              <a:rPr lang="en-PH" sz="4600" b="1" dirty="0">
                <a:latin typeface="Open Sans" panose="020B0606030504020204" pitchFamily="34" charset="0"/>
                <a:ea typeface="Open Sans" panose="020B0606030504020204" pitchFamily="34" charset="0"/>
                <a:cs typeface="Open Sans" panose="020B0606030504020204" pitchFamily="34" charset="0"/>
              </a:rPr>
              <a:t>Monthly Housing Allowance (MHA):</a:t>
            </a:r>
            <a:r>
              <a:rPr lang="en-PH" sz="4600" dirty="0">
                <a:latin typeface="Open Sans" panose="020B0606030504020204" pitchFamily="34" charset="0"/>
                <a:ea typeface="Open Sans" panose="020B0606030504020204" pitchFamily="34" charset="0"/>
                <a:cs typeface="Open Sans" panose="020B0606030504020204" pitchFamily="34" charset="0"/>
              </a:rPr>
              <a:t> Based on the school’s ZIP code</a:t>
            </a:r>
          </a:p>
          <a:p>
            <a:pPr lvl="0"/>
            <a:r>
              <a:rPr lang="en-PH" sz="4600" b="1" dirty="0">
                <a:latin typeface="Open Sans" panose="020B0606030504020204" pitchFamily="34" charset="0"/>
                <a:ea typeface="Open Sans" panose="020B0606030504020204" pitchFamily="34" charset="0"/>
                <a:cs typeface="Open Sans" panose="020B0606030504020204" pitchFamily="34" charset="0"/>
              </a:rPr>
              <a:t>Books &amp; Supplies Stipend:</a:t>
            </a:r>
            <a:r>
              <a:rPr lang="en-PH" sz="4600" dirty="0">
                <a:latin typeface="Open Sans" panose="020B0606030504020204" pitchFamily="34" charset="0"/>
                <a:ea typeface="Open Sans" panose="020B0606030504020204" pitchFamily="34" charset="0"/>
                <a:cs typeface="Open Sans" panose="020B0606030504020204" pitchFamily="34" charset="0"/>
              </a:rPr>
              <a:t> Up to </a:t>
            </a:r>
            <a:r>
              <a:rPr lang="en-PH" sz="4600" b="1" dirty="0">
                <a:latin typeface="Open Sans" panose="020B0606030504020204" pitchFamily="34" charset="0"/>
                <a:ea typeface="Open Sans" panose="020B0606030504020204" pitchFamily="34" charset="0"/>
                <a:cs typeface="Open Sans" panose="020B0606030504020204" pitchFamily="34" charset="0"/>
              </a:rPr>
              <a:t>$1,000 per academic year</a:t>
            </a:r>
            <a:endParaRPr lang="en-PH" sz="4600" dirty="0">
              <a:latin typeface="Open Sans" panose="020B0606030504020204" pitchFamily="34" charset="0"/>
              <a:ea typeface="Open Sans" panose="020B0606030504020204" pitchFamily="34" charset="0"/>
              <a:cs typeface="Open Sans" panose="020B0606030504020204" pitchFamily="34" charset="0"/>
            </a:endParaRPr>
          </a:p>
          <a:p>
            <a:pPr lvl="0"/>
            <a:r>
              <a:rPr lang="en-PH" sz="4600" b="1" dirty="0">
                <a:latin typeface="Open Sans" panose="020B0606030504020204" pitchFamily="34" charset="0"/>
                <a:ea typeface="Open Sans" panose="020B0606030504020204" pitchFamily="34" charset="0"/>
                <a:cs typeface="Open Sans" panose="020B0606030504020204" pitchFamily="34" charset="0"/>
              </a:rPr>
              <a:t>Benefit Length:</a:t>
            </a:r>
            <a:r>
              <a:rPr lang="en-PH" sz="4600" dirty="0">
                <a:latin typeface="Open Sans" panose="020B0606030504020204" pitchFamily="34" charset="0"/>
                <a:ea typeface="Open Sans" panose="020B0606030504020204" pitchFamily="34" charset="0"/>
                <a:cs typeface="Open Sans" panose="020B0606030504020204" pitchFamily="34" charset="0"/>
              </a:rPr>
              <a:t> Up to </a:t>
            </a:r>
            <a:r>
              <a:rPr lang="en-PH" sz="4600" b="1" dirty="0">
                <a:latin typeface="Open Sans" panose="020B0606030504020204" pitchFamily="34" charset="0"/>
                <a:ea typeface="Open Sans" panose="020B0606030504020204" pitchFamily="34" charset="0"/>
                <a:cs typeface="Open Sans" panose="020B0606030504020204" pitchFamily="34" charset="0"/>
              </a:rPr>
              <a:t>36 months</a:t>
            </a:r>
            <a:r>
              <a:rPr lang="en-PH" sz="4600" dirty="0">
                <a:latin typeface="Open Sans" panose="020B0606030504020204" pitchFamily="34" charset="0"/>
                <a:ea typeface="Open Sans" panose="020B0606030504020204" pitchFamily="34" charset="0"/>
                <a:cs typeface="Open Sans" panose="020B0606030504020204" pitchFamily="34" charset="0"/>
              </a:rPr>
              <a:t> of entitlement</a:t>
            </a:r>
          </a:p>
          <a:p>
            <a:pPr marL="0" indent="0">
              <a:buNone/>
            </a:pPr>
            <a:r>
              <a:rPr lang="en-PH" sz="4600" b="1" dirty="0">
                <a:latin typeface="Open Sans" panose="020B0606030504020204" pitchFamily="34" charset="0"/>
                <a:ea typeface="Open Sans" panose="020B0606030504020204" pitchFamily="34" charset="0"/>
                <a:cs typeface="Open Sans" panose="020B0606030504020204" pitchFamily="34" charset="0"/>
              </a:rPr>
              <a:t>Yellow Ribbon Program</a:t>
            </a:r>
          </a:p>
          <a:p>
            <a:pPr lvl="0"/>
            <a:r>
              <a:rPr lang="en-PH" sz="4600" dirty="0">
                <a:latin typeface="Open Sans" panose="020B0606030504020204" pitchFamily="34" charset="0"/>
                <a:ea typeface="Open Sans" panose="020B0606030504020204" pitchFamily="34" charset="0"/>
                <a:cs typeface="Open Sans" panose="020B0606030504020204" pitchFamily="34" charset="0"/>
              </a:rPr>
              <a:t>Helps cover tuition costs </a:t>
            </a:r>
            <a:r>
              <a:rPr lang="en-PH" sz="4600" b="1" dirty="0">
                <a:latin typeface="Open Sans" panose="020B0606030504020204" pitchFamily="34" charset="0"/>
                <a:ea typeface="Open Sans" panose="020B0606030504020204" pitchFamily="34" charset="0"/>
                <a:cs typeface="Open Sans" panose="020B0606030504020204" pitchFamily="34" charset="0"/>
              </a:rPr>
              <a:t>above the highest in‑state public undergraduate rate</a:t>
            </a:r>
            <a:endParaRPr lang="en-PH" sz="4600" dirty="0">
              <a:latin typeface="Open Sans" panose="020B0606030504020204" pitchFamily="34" charset="0"/>
              <a:ea typeface="Open Sans" panose="020B0606030504020204" pitchFamily="34" charset="0"/>
              <a:cs typeface="Open Sans" panose="020B0606030504020204" pitchFamily="34" charset="0"/>
            </a:endParaRPr>
          </a:p>
          <a:p>
            <a:pPr lvl="0"/>
            <a:r>
              <a:rPr lang="en-PH" sz="4600" dirty="0">
                <a:latin typeface="Open Sans" panose="020B0606030504020204" pitchFamily="34" charset="0"/>
                <a:ea typeface="Open Sans" panose="020B0606030504020204" pitchFamily="34" charset="0"/>
                <a:cs typeface="Open Sans" panose="020B0606030504020204" pitchFamily="34" charset="0"/>
              </a:rPr>
              <a:t>Available only at participating schools</a:t>
            </a:r>
          </a:p>
          <a:p>
            <a:pPr lvl="0"/>
            <a:r>
              <a:rPr lang="en-PH" sz="4600" dirty="0">
                <a:latin typeface="Open Sans" panose="020B0606030504020204" pitchFamily="34" charset="0"/>
                <a:ea typeface="Open Sans" panose="020B0606030504020204" pitchFamily="34" charset="0"/>
                <a:cs typeface="Open Sans" panose="020B0606030504020204" pitchFamily="34" charset="0"/>
              </a:rPr>
              <a:t>Can significantly reduce or eliminate out‑of‑pocket tuition expenses</a:t>
            </a:r>
          </a:p>
          <a:p>
            <a:pPr marL="0" indent="0">
              <a:buNone/>
            </a:pPr>
            <a:endParaRPr lang="en-PH" sz="44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601596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D3F4D-8040-E32E-8AFC-2DD91119B424}"/>
              </a:ext>
            </a:extLst>
          </p:cNvPr>
          <p:cNvSpPr>
            <a:spLocks noGrp="1"/>
          </p:cNvSpPr>
          <p:nvPr>
            <p:ph type="title"/>
          </p:nvPr>
        </p:nvSpPr>
        <p:spPr>
          <a:xfrm>
            <a:off x="250371" y="-186417"/>
            <a:ext cx="11103429" cy="1053574"/>
          </a:xfrm>
        </p:spPr>
        <p:txBody>
          <a:bodyPr>
            <a:normAutofit/>
          </a:bodyPr>
          <a:lstStyle/>
          <a:p>
            <a:pPr algn="ctr"/>
            <a:r>
              <a:rPr lang="en-US" sz="4000" b="1" dirty="0">
                <a:solidFill>
                  <a:srgbClr val="C00000"/>
                </a:solidFill>
                <a:latin typeface="Open Sans"/>
                <a:ea typeface="Open Sans"/>
                <a:cs typeface="Open Sans"/>
              </a:rPr>
              <a:t>VA Education Benefits CH 33 cont.</a:t>
            </a:r>
            <a:endParaRPr lang="en-PH" sz="4000" dirty="0"/>
          </a:p>
        </p:txBody>
      </p:sp>
      <p:sp>
        <p:nvSpPr>
          <p:cNvPr id="3" name="Content Placeholder 2">
            <a:extLst>
              <a:ext uri="{FF2B5EF4-FFF2-40B4-BE49-F238E27FC236}">
                <a16:creationId xmlns:a16="http://schemas.microsoft.com/office/drawing/2014/main" id="{22E06FF9-D1AA-8E47-6884-116E0C0B1966}"/>
              </a:ext>
            </a:extLst>
          </p:cNvPr>
          <p:cNvSpPr>
            <a:spLocks noGrp="1"/>
          </p:cNvSpPr>
          <p:nvPr>
            <p:ph idx="1"/>
          </p:nvPr>
        </p:nvSpPr>
        <p:spPr>
          <a:xfrm>
            <a:off x="76201" y="555171"/>
            <a:ext cx="11277600" cy="6379029"/>
          </a:xfrm>
        </p:spPr>
        <p:txBody>
          <a:bodyPr>
            <a:noAutofit/>
          </a:bodyPr>
          <a:lstStyle/>
          <a:p>
            <a:pPr marL="0" indent="0">
              <a:buNone/>
            </a:pPr>
            <a:r>
              <a:rPr lang="en-PH" sz="1500" b="1" dirty="0">
                <a:latin typeface="Open Sans" panose="020B0606030504020204" pitchFamily="34" charset="0"/>
                <a:ea typeface="Open Sans" panose="020B0606030504020204" pitchFamily="34" charset="0"/>
                <a:cs typeface="Open Sans" panose="020B0606030504020204" pitchFamily="34" charset="0"/>
              </a:rPr>
              <a:t>Transfer of Benefits (TOE)</a:t>
            </a:r>
          </a:p>
          <a:p>
            <a:pPr lvl="0"/>
            <a:r>
              <a:rPr lang="en-PH" sz="1500" dirty="0">
                <a:latin typeface="Open Sans" panose="020B0606030504020204" pitchFamily="34" charset="0"/>
                <a:ea typeface="Open Sans" panose="020B0606030504020204" pitchFamily="34" charset="0"/>
                <a:cs typeface="Open Sans" panose="020B0606030504020204" pitchFamily="34" charset="0"/>
              </a:rPr>
              <a:t>Service members may transfer unused Chapter 33 benefits to a </a:t>
            </a:r>
            <a:r>
              <a:rPr lang="en-PH" sz="1500" b="1" dirty="0">
                <a:latin typeface="Open Sans" panose="020B0606030504020204" pitchFamily="34" charset="0"/>
                <a:ea typeface="Open Sans" panose="020B0606030504020204" pitchFamily="34" charset="0"/>
                <a:cs typeface="Open Sans" panose="020B0606030504020204" pitchFamily="34" charset="0"/>
              </a:rPr>
              <a:t>spouse or dependent child</a:t>
            </a:r>
            <a:endParaRPr lang="en-PH" sz="1500" dirty="0">
              <a:latin typeface="Open Sans" panose="020B0606030504020204" pitchFamily="34" charset="0"/>
              <a:ea typeface="Open Sans" panose="020B0606030504020204" pitchFamily="34" charset="0"/>
              <a:cs typeface="Open Sans" panose="020B0606030504020204" pitchFamily="34" charset="0"/>
            </a:endParaRPr>
          </a:p>
          <a:p>
            <a:pPr lvl="0"/>
            <a:r>
              <a:rPr lang="en-PH" sz="1500" dirty="0">
                <a:latin typeface="Open Sans" panose="020B0606030504020204" pitchFamily="34" charset="0"/>
                <a:ea typeface="Open Sans" panose="020B0606030504020204" pitchFamily="34" charset="0"/>
                <a:cs typeface="Open Sans" panose="020B0606030504020204" pitchFamily="34" charset="0"/>
              </a:rPr>
              <a:t>Must meet </a:t>
            </a:r>
            <a:r>
              <a:rPr lang="en-PH" sz="1500" b="1" dirty="0">
                <a:latin typeface="Open Sans" panose="020B0606030504020204" pitchFamily="34" charset="0"/>
                <a:ea typeface="Open Sans" panose="020B0606030504020204" pitchFamily="34" charset="0"/>
                <a:cs typeface="Open Sans" panose="020B0606030504020204" pitchFamily="34" charset="0"/>
              </a:rPr>
              <a:t>DoD service requirements</a:t>
            </a:r>
            <a:r>
              <a:rPr lang="en-PH" sz="1500" dirty="0">
                <a:latin typeface="Open Sans" panose="020B0606030504020204" pitchFamily="34" charset="0"/>
                <a:ea typeface="Open Sans" panose="020B0606030504020204" pitchFamily="34" charset="0"/>
                <a:cs typeface="Open Sans" panose="020B0606030504020204" pitchFamily="34" charset="0"/>
              </a:rPr>
              <a:t> at the time of transfer</a:t>
            </a:r>
          </a:p>
          <a:p>
            <a:pPr lvl="0"/>
            <a:r>
              <a:rPr lang="en-PH" sz="1500" dirty="0">
                <a:latin typeface="Open Sans" panose="020B0606030504020204" pitchFamily="34" charset="0"/>
                <a:ea typeface="Open Sans" panose="020B0606030504020204" pitchFamily="34" charset="0"/>
                <a:cs typeface="Open Sans" panose="020B0606030504020204" pitchFamily="34" charset="0"/>
              </a:rPr>
              <a:t>Once transferred, dependents use Chapter 33 </a:t>
            </a:r>
            <a:r>
              <a:rPr lang="en-PH" sz="1500" b="1" dirty="0">
                <a:latin typeface="Open Sans" panose="020B0606030504020204" pitchFamily="34" charset="0"/>
                <a:ea typeface="Open Sans" panose="020B0606030504020204" pitchFamily="34" charset="0"/>
                <a:cs typeface="Open Sans" panose="020B0606030504020204" pitchFamily="34" charset="0"/>
              </a:rPr>
              <a:t>as their own benefit</a:t>
            </a:r>
            <a:endParaRPr lang="en-PH" sz="15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PH" sz="1500" b="1" dirty="0">
                <a:latin typeface="Open Sans" panose="020B0606030504020204" pitchFamily="34" charset="0"/>
                <a:ea typeface="Open Sans" panose="020B0606030504020204" pitchFamily="34" charset="0"/>
                <a:cs typeface="Open Sans" panose="020B0606030504020204" pitchFamily="34" charset="0"/>
              </a:rPr>
              <a:t>VA Form 21‑674 (School Attendance Add‑On)</a:t>
            </a:r>
          </a:p>
          <a:p>
            <a:pPr lvl="0"/>
            <a:r>
              <a:rPr lang="en-PH" sz="1500" b="1" dirty="0">
                <a:latin typeface="Open Sans" panose="020B0606030504020204" pitchFamily="34" charset="0"/>
                <a:ea typeface="Open Sans" panose="020B0606030504020204" pitchFamily="34" charset="0"/>
                <a:cs typeface="Open Sans" panose="020B0606030504020204" pitchFamily="34" charset="0"/>
              </a:rPr>
              <a:t>Not part of Chapter 33</a:t>
            </a:r>
            <a:endParaRPr lang="en-PH" sz="1500" dirty="0">
              <a:latin typeface="Open Sans" panose="020B0606030504020204" pitchFamily="34" charset="0"/>
              <a:ea typeface="Open Sans" panose="020B0606030504020204" pitchFamily="34" charset="0"/>
              <a:cs typeface="Open Sans" panose="020B0606030504020204" pitchFamily="34" charset="0"/>
            </a:endParaRPr>
          </a:p>
          <a:p>
            <a:pPr lvl="0"/>
            <a:r>
              <a:rPr lang="en-PH" sz="1500" dirty="0">
                <a:latin typeface="Open Sans" panose="020B0606030504020204" pitchFamily="34" charset="0"/>
                <a:ea typeface="Open Sans" panose="020B0606030504020204" pitchFamily="34" charset="0"/>
                <a:cs typeface="Open Sans" panose="020B0606030504020204" pitchFamily="34" charset="0"/>
              </a:rPr>
              <a:t>Used to request </a:t>
            </a:r>
            <a:r>
              <a:rPr lang="en-PH" sz="1500" b="1" dirty="0">
                <a:latin typeface="Open Sans" panose="020B0606030504020204" pitchFamily="34" charset="0"/>
                <a:ea typeface="Open Sans" panose="020B0606030504020204" pitchFamily="34" charset="0"/>
                <a:cs typeface="Open Sans" panose="020B0606030504020204" pitchFamily="34" charset="0"/>
              </a:rPr>
              <a:t>additional disability compensation</a:t>
            </a:r>
            <a:r>
              <a:rPr lang="en-PH" sz="1500" dirty="0">
                <a:latin typeface="Open Sans" panose="020B0606030504020204" pitchFamily="34" charset="0"/>
                <a:ea typeface="Open Sans" panose="020B0606030504020204" pitchFamily="34" charset="0"/>
                <a:cs typeface="Open Sans" panose="020B0606030504020204" pitchFamily="34" charset="0"/>
              </a:rPr>
              <a:t> for a Veteran’s dependent child</a:t>
            </a:r>
          </a:p>
          <a:p>
            <a:pPr lvl="0"/>
            <a:r>
              <a:rPr lang="en-PH" sz="1500" dirty="0">
                <a:latin typeface="Open Sans" panose="020B0606030504020204" pitchFamily="34" charset="0"/>
                <a:ea typeface="Open Sans" panose="020B0606030504020204" pitchFamily="34" charset="0"/>
                <a:cs typeface="Open Sans" panose="020B0606030504020204" pitchFamily="34" charset="0"/>
              </a:rPr>
              <a:t>Applies when the child is:</a:t>
            </a:r>
          </a:p>
          <a:p>
            <a:pPr lvl="1"/>
            <a:r>
              <a:rPr lang="en-PH" sz="1500" b="1" dirty="0">
                <a:latin typeface="Open Sans" panose="020B0606030504020204" pitchFamily="34" charset="0"/>
                <a:ea typeface="Open Sans" panose="020B0606030504020204" pitchFamily="34" charset="0"/>
                <a:cs typeface="Open Sans" panose="020B0606030504020204" pitchFamily="34" charset="0"/>
              </a:rPr>
              <a:t>18–23 years old</a:t>
            </a:r>
            <a:endParaRPr lang="en-PH" sz="1500" dirty="0">
              <a:latin typeface="Open Sans" panose="020B0606030504020204" pitchFamily="34" charset="0"/>
              <a:ea typeface="Open Sans" panose="020B0606030504020204" pitchFamily="34" charset="0"/>
              <a:cs typeface="Open Sans" panose="020B0606030504020204" pitchFamily="34" charset="0"/>
            </a:endParaRPr>
          </a:p>
          <a:p>
            <a:pPr lvl="1"/>
            <a:r>
              <a:rPr lang="en-PH" sz="1500" b="1" dirty="0">
                <a:latin typeface="Open Sans" panose="020B0606030504020204" pitchFamily="34" charset="0"/>
                <a:ea typeface="Open Sans" panose="020B0606030504020204" pitchFamily="34" charset="0"/>
                <a:cs typeface="Open Sans" panose="020B0606030504020204" pitchFamily="34" charset="0"/>
              </a:rPr>
              <a:t>Unmarried</a:t>
            </a:r>
            <a:endParaRPr lang="en-PH" sz="1500" dirty="0">
              <a:latin typeface="Open Sans" panose="020B0606030504020204" pitchFamily="34" charset="0"/>
              <a:ea typeface="Open Sans" panose="020B0606030504020204" pitchFamily="34" charset="0"/>
              <a:cs typeface="Open Sans" panose="020B0606030504020204" pitchFamily="34" charset="0"/>
            </a:endParaRPr>
          </a:p>
          <a:p>
            <a:pPr lvl="1"/>
            <a:r>
              <a:rPr lang="en-PH" sz="1500" b="1" dirty="0">
                <a:latin typeface="Open Sans" panose="020B0606030504020204" pitchFamily="34" charset="0"/>
                <a:ea typeface="Open Sans" panose="020B0606030504020204" pitchFamily="34" charset="0"/>
                <a:cs typeface="Open Sans" panose="020B0606030504020204" pitchFamily="34" charset="0"/>
              </a:rPr>
              <a:t>Enrolled full‑time</a:t>
            </a:r>
            <a:r>
              <a:rPr lang="en-PH" sz="1500" dirty="0">
                <a:latin typeface="Open Sans" panose="020B0606030504020204" pitchFamily="34" charset="0"/>
                <a:ea typeface="Open Sans" panose="020B0606030504020204" pitchFamily="34" charset="0"/>
                <a:cs typeface="Open Sans" panose="020B0606030504020204" pitchFamily="34" charset="0"/>
              </a:rPr>
              <a:t> in an approved school</a:t>
            </a:r>
          </a:p>
          <a:p>
            <a:pPr lvl="0"/>
            <a:r>
              <a:rPr lang="en-PH" sz="1500" dirty="0">
                <a:latin typeface="Open Sans" panose="020B0606030504020204" pitchFamily="34" charset="0"/>
                <a:ea typeface="Open Sans" panose="020B0606030504020204" pitchFamily="34" charset="0"/>
                <a:cs typeface="Open Sans" panose="020B0606030504020204" pitchFamily="34" charset="0"/>
              </a:rPr>
              <a:t>This is a </a:t>
            </a:r>
            <a:r>
              <a:rPr lang="en-PH" sz="1500" b="1" dirty="0">
                <a:latin typeface="Open Sans" panose="020B0606030504020204" pitchFamily="34" charset="0"/>
                <a:ea typeface="Open Sans" panose="020B0606030504020204" pitchFamily="34" charset="0"/>
                <a:cs typeface="Open Sans" panose="020B0606030504020204" pitchFamily="34" charset="0"/>
              </a:rPr>
              <a:t>dependency increase</a:t>
            </a:r>
            <a:r>
              <a:rPr lang="en-PH" sz="1500" dirty="0">
                <a:latin typeface="Open Sans" panose="020B0606030504020204" pitchFamily="34" charset="0"/>
                <a:ea typeface="Open Sans" panose="020B0606030504020204" pitchFamily="34" charset="0"/>
                <a:cs typeface="Open Sans" panose="020B0606030504020204" pitchFamily="34" charset="0"/>
              </a:rPr>
              <a:t>, not an education payment.</a:t>
            </a:r>
          </a:p>
          <a:p>
            <a:pPr marL="0" indent="0">
              <a:buNone/>
            </a:pPr>
            <a:r>
              <a:rPr lang="en-PH" sz="1500" b="1" dirty="0">
                <a:latin typeface="Open Sans" panose="020B0606030504020204" pitchFamily="34" charset="0"/>
                <a:ea typeface="Open Sans" panose="020B0606030504020204" pitchFamily="34" charset="0"/>
                <a:cs typeface="Open Sans" panose="020B0606030504020204" pitchFamily="34" charset="0"/>
              </a:rPr>
              <a:t>Program Distinction</a:t>
            </a:r>
          </a:p>
          <a:p>
            <a:pPr lvl="0"/>
            <a:r>
              <a:rPr lang="en-PH" sz="1500" b="1" dirty="0">
                <a:latin typeface="Open Sans" panose="020B0606030504020204" pitchFamily="34" charset="0"/>
                <a:ea typeface="Open Sans" panose="020B0606030504020204" pitchFamily="34" charset="0"/>
                <a:cs typeface="Open Sans" panose="020B0606030504020204" pitchFamily="34" charset="0"/>
              </a:rPr>
              <a:t>Chapter 33 (Post‑9/11 GI Bill):</a:t>
            </a:r>
            <a:r>
              <a:rPr lang="en-PH" sz="1500" dirty="0">
                <a:latin typeface="Open Sans" panose="020B0606030504020204" pitchFamily="34" charset="0"/>
                <a:ea typeface="Open Sans" panose="020B0606030504020204" pitchFamily="34" charset="0"/>
                <a:cs typeface="Open Sans" panose="020B0606030504020204" pitchFamily="34" charset="0"/>
              </a:rPr>
              <a:t> Focuses on the </a:t>
            </a:r>
            <a:r>
              <a:rPr lang="en-PH" sz="1500" b="1" dirty="0">
                <a:latin typeface="Open Sans" panose="020B0606030504020204" pitchFamily="34" charset="0"/>
                <a:ea typeface="Open Sans" panose="020B0606030504020204" pitchFamily="34" charset="0"/>
                <a:cs typeface="Open Sans" panose="020B0606030504020204" pitchFamily="34" charset="0"/>
              </a:rPr>
              <a:t>individual Veteran or transferred dependent</a:t>
            </a:r>
            <a:r>
              <a:rPr lang="en-PH" sz="1500" dirty="0">
                <a:latin typeface="Open Sans" panose="020B0606030504020204" pitchFamily="34" charset="0"/>
                <a:ea typeface="Open Sans" panose="020B0606030504020204" pitchFamily="34" charset="0"/>
                <a:cs typeface="Open Sans" panose="020B0606030504020204" pitchFamily="34" charset="0"/>
              </a:rPr>
              <a:t>, providing </a:t>
            </a:r>
            <a:r>
              <a:rPr lang="en-PH" sz="1600" b="1" dirty="0">
                <a:latin typeface="Open Sans" panose="020B0606030504020204" pitchFamily="34" charset="0"/>
                <a:ea typeface="Open Sans" panose="020B0606030504020204" pitchFamily="34" charset="0"/>
                <a:cs typeface="Open Sans" panose="020B0606030504020204" pitchFamily="34" charset="0"/>
              </a:rPr>
              <a:t>education benefits</a:t>
            </a:r>
            <a:r>
              <a:rPr lang="en-PH" sz="1600" dirty="0">
                <a:latin typeface="Open Sans" panose="020B0606030504020204" pitchFamily="34" charset="0"/>
                <a:ea typeface="Open Sans" panose="020B0606030504020204" pitchFamily="34" charset="0"/>
                <a:cs typeface="Open Sans" panose="020B0606030504020204" pitchFamily="34" charset="0"/>
              </a:rPr>
              <a:t>.</a:t>
            </a:r>
          </a:p>
          <a:p>
            <a:pPr lvl="0"/>
            <a:r>
              <a:rPr lang="en-PH" sz="1600" b="1" dirty="0">
                <a:latin typeface="Open Sans" panose="020B0606030504020204" pitchFamily="34" charset="0"/>
                <a:ea typeface="Open Sans" panose="020B0606030504020204" pitchFamily="34" charset="0"/>
                <a:cs typeface="Open Sans" panose="020B0606030504020204" pitchFamily="34" charset="0"/>
              </a:rPr>
              <a:t>Chapter 35 (DEA):</a:t>
            </a:r>
            <a:r>
              <a:rPr lang="en-PH" sz="1600" dirty="0">
                <a:latin typeface="Open Sans" panose="020B0606030504020204" pitchFamily="34" charset="0"/>
                <a:ea typeface="Open Sans" panose="020B0606030504020204" pitchFamily="34" charset="0"/>
                <a:cs typeface="Open Sans" panose="020B0606030504020204" pitchFamily="34" charset="0"/>
              </a:rPr>
              <a:t> Supports </a:t>
            </a:r>
            <a:r>
              <a:rPr lang="en-PH" sz="1600" b="1" dirty="0">
                <a:latin typeface="Open Sans" panose="020B0606030504020204" pitchFamily="34" charset="0"/>
                <a:ea typeface="Open Sans" panose="020B0606030504020204" pitchFamily="34" charset="0"/>
                <a:cs typeface="Open Sans" panose="020B0606030504020204" pitchFamily="34" charset="0"/>
              </a:rPr>
              <a:t>survivors</a:t>
            </a:r>
          </a:p>
          <a:p>
            <a:pPr lvl="0"/>
            <a:r>
              <a:rPr lang="en-PH" sz="1500" b="1" dirty="0">
                <a:latin typeface="Open Sans" panose="020B0606030504020204" pitchFamily="34" charset="0"/>
                <a:ea typeface="Open Sans" panose="020B0606030504020204" pitchFamily="34" charset="0"/>
                <a:cs typeface="Open Sans" panose="020B0606030504020204" pitchFamily="34" charset="0"/>
              </a:rPr>
              <a:t>Chapter 35 (DEA):</a:t>
            </a:r>
            <a:r>
              <a:rPr lang="en-PH" sz="1500" dirty="0">
                <a:latin typeface="Open Sans" panose="020B0606030504020204" pitchFamily="34" charset="0"/>
                <a:ea typeface="Open Sans" panose="020B0606030504020204" pitchFamily="34" charset="0"/>
                <a:cs typeface="Open Sans" panose="020B0606030504020204" pitchFamily="34" charset="0"/>
              </a:rPr>
              <a:t> Supports </a:t>
            </a:r>
            <a:r>
              <a:rPr lang="en-PH" sz="1500" b="1" dirty="0">
                <a:latin typeface="Open Sans" panose="020B0606030504020204" pitchFamily="34" charset="0"/>
                <a:ea typeface="Open Sans" panose="020B0606030504020204" pitchFamily="34" charset="0"/>
                <a:cs typeface="Open Sans" panose="020B0606030504020204" pitchFamily="34" charset="0"/>
              </a:rPr>
              <a:t>survivors and dependents</a:t>
            </a:r>
            <a:r>
              <a:rPr lang="en-PH" sz="1500" dirty="0">
                <a:latin typeface="Open Sans" panose="020B0606030504020204" pitchFamily="34" charset="0"/>
                <a:ea typeface="Open Sans" panose="020B0606030504020204" pitchFamily="34" charset="0"/>
                <a:cs typeface="Open Sans" panose="020B0606030504020204" pitchFamily="34" charset="0"/>
              </a:rPr>
              <a:t> of Veterans who are </a:t>
            </a:r>
            <a:r>
              <a:rPr lang="en-PH" sz="1500" b="1" dirty="0">
                <a:latin typeface="Open Sans" panose="020B0606030504020204" pitchFamily="34" charset="0"/>
                <a:ea typeface="Open Sans" panose="020B0606030504020204" pitchFamily="34" charset="0"/>
                <a:cs typeface="Open Sans" panose="020B0606030504020204" pitchFamily="34" charset="0"/>
              </a:rPr>
              <a:t>P&amp;T</a:t>
            </a:r>
            <a:r>
              <a:rPr lang="en-PH" sz="1500" dirty="0">
                <a:latin typeface="Open Sans" panose="020B0606030504020204" pitchFamily="34" charset="0"/>
                <a:ea typeface="Open Sans" panose="020B0606030504020204" pitchFamily="34" charset="0"/>
                <a:cs typeface="Open Sans" panose="020B0606030504020204" pitchFamily="34" charset="0"/>
              </a:rPr>
              <a:t> or </a:t>
            </a:r>
            <a:r>
              <a:rPr lang="en-PH" sz="1500" b="1" dirty="0">
                <a:latin typeface="Open Sans" panose="020B0606030504020204" pitchFamily="34" charset="0"/>
                <a:ea typeface="Open Sans" panose="020B0606030504020204" pitchFamily="34" charset="0"/>
                <a:cs typeface="Open Sans" panose="020B0606030504020204" pitchFamily="34" charset="0"/>
              </a:rPr>
              <a:t>died from service‑connected causes</a:t>
            </a:r>
            <a:r>
              <a:rPr lang="en-PH" sz="15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9456242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C2DB-C72A-21AA-590F-C92C09F5C7C0}"/>
              </a:ext>
            </a:extLst>
          </p:cNvPr>
          <p:cNvSpPr>
            <a:spLocks noGrp="1"/>
          </p:cNvSpPr>
          <p:nvPr>
            <p:ph type="title"/>
          </p:nvPr>
        </p:nvSpPr>
        <p:spPr>
          <a:xfrm>
            <a:off x="165100" y="22225"/>
            <a:ext cx="12026900" cy="1325563"/>
          </a:xfrm>
        </p:spPr>
        <p:txBody>
          <a:bodyPr>
            <a:normAutofit/>
          </a:bodyPr>
          <a:lstStyle/>
          <a:p>
            <a:pPr algn="ctr"/>
            <a:r>
              <a:rPr lang="en-US" sz="4000" b="1" dirty="0">
                <a:solidFill>
                  <a:srgbClr val="FF0000"/>
                </a:solidFill>
                <a:latin typeface="Open Sans"/>
                <a:ea typeface="Open Sans"/>
                <a:cs typeface="Open Sans"/>
              </a:rPr>
              <a:t>VA Forms</a:t>
            </a:r>
            <a:endParaRPr lang="en-US" sz="4000" b="1" dirty="0">
              <a:solidFill>
                <a:srgbClr val="FF0000"/>
              </a:solidFill>
            </a:endParaRPr>
          </a:p>
        </p:txBody>
      </p:sp>
      <p:sp>
        <p:nvSpPr>
          <p:cNvPr id="3" name="Content Placeholder 2">
            <a:extLst>
              <a:ext uri="{FF2B5EF4-FFF2-40B4-BE49-F238E27FC236}">
                <a16:creationId xmlns:a16="http://schemas.microsoft.com/office/drawing/2014/main" id="{330C25F0-9A3C-0B17-9EBA-10C039F502BF}"/>
              </a:ext>
            </a:extLst>
          </p:cNvPr>
          <p:cNvSpPr>
            <a:spLocks noGrp="1"/>
          </p:cNvSpPr>
          <p:nvPr>
            <p:ph idx="1"/>
          </p:nvPr>
        </p:nvSpPr>
        <p:spPr>
          <a:xfrm>
            <a:off x="838200" y="1466412"/>
            <a:ext cx="10958945" cy="4930832"/>
          </a:xfrm>
        </p:spPr>
        <p:txBody>
          <a:bodyPr vert="horz" lIns="91440" tIns="45720" rIns="91440" bIns="45720" rtlCol="0" anchor="t">
            <a:normAutofit/>
          </a:bodyPr>
          <a:lstStyle/>
          <a:p>
            <a:r>
              <a:rPr lang="en-US" sz="1800" b="1" u="sng" dirty="0">
                <a:solidFill>
                  <a:srgbClr val="111111"/>
                </a:solidFill>
                <a:latin typeface="Open Sans"/>
                <a:ea typeface="+mn-lt"/>
                <a:cs typeface="+mn-lt"/>
              </a:rPr>
              <a:t>VA Form 21-0966</a:t>
            </a:r>
            <a:r>
              <a:rPr lang="en-US" sz="1800" dirty="0">
                <a:solidFill>
                  <a:srgbClr val="111111"/>
                </a:solidFill>
                <a:latin typeface="Open Sans"/>
                <a:ea typeface="+mn-lt"/>
                <a:cs typeface="+mn-lt"/>
              </a:rPr>
              <a:t>, also known as the </a:t>
            </a:r>
            <a:r>
              <a:rPr lang="en-US" sz="1800" b="1" dirty="0">
                <a:solidFill>
                  <a:srgbClr val="111111"/>
                </a:solidFill>
                <a:latin typeface="Open Sans"/>
                <a:ea typeface="+mn-lt"/>
                <a:cs typeface="+mn-lt"/>
              </a:rPr>
              <a:t>Intent to File a Claim for Compensation and/or Pension, or Survivors Pension and/or DIC</a:t>
            </a:r>
            <a:r>
              <a:rPr lang="en-US" sz="1800" dirty="0">
                <a:solidFill>
                  <a:srgbClr val="111111"/>
                </a:solidFill>
                <a:latin typeface="Open Sans"/>
                <a:ea typeface="+mn-lt"/>
                <a:cs typeface="+mn-lt"/>
              </a:rPr>
              <a:t>, is used to notify the Department of Veterans Affairs (VA) of your intent to file for benefits. </a:t>
            </a:r>
            <a:r>
              <a:rPr lang="en-US" sz="1800" u="sng" dirty="0">
                <a:latin typeface="Open Sans"/>
                <a:ea typeface="+mn-lt"/>
                <a:cs typeface="+mn-lt"/>
                <a:hlinkClick r:id="rId2">
                  <a:extLst>
                    <a:ext uri="{A12FA001-AC4F-418D-AE19-62706E023703}">
                      <ahyp:hlinkClr xmlns:ahyp="http://schemas.microsoft.com/office/drawing/2018/hyperlinkcolor" val="tx"/>
                    </a:ext>
                  </a:extLst>
                </a:hlinkClick>
              </a:rPr>
              <a:t>This form helps secure the earliest possible effective date for any retroactive payments you may be eligible to receive</a:t>
            </a:r>
            <a:r>
              <a:rPr lang="en-US" sz="1800" u="sng" dirty="0">
                <a:latin typeface="Open Sans"/>
                <a:ea typeface="+mn-lt"/>
                <a:cs typeface="+mn-lt"/>
              </a:rPr>
              <a:t>.</a:t>
            </a:r>
            <a:r>
              <a:rPr lang="en-US" sz="1800" b="1" dirty="0">
                <a:latin typeface="Open Sans"/>
                <a:ea typeface="+mn-lt"/>
                <a:cs typeface="+mn-lt"/>
              </a:rPr>
              <a:t> </a:t>
            </a:r>
            <a:endParaRPr lang="en-US" sz="1800" dirty="0">
              <a:latin typeface="Open Sans"/>
              <a:ea typeface="+mn-lt"/>
              <a:cs typeface="+mn-lt"/>
            </a:endParaRPr>
          </a:p>
          <a:p>
            <a:r>
              <a:rPr lang="en-US" sz="1800" b="1" u="sng" dirty="0">
                <a:latin typeface="Open Sans"/>
                <a:ea typeface="+mn-lt"/>
                <a:cs typeface="+mn-lt"/>
              </a:rPr>
              <a:t>VA Form 21-526EZ</a:t>
            </a:r>
            <a:r>
              <a:rPr lang="en-US" sz="1800" dirty="0">
                <a:latin typeface="Open Sans"/>
                <a:ea typeface="+mn-lt"/>
                <a:cs typeface="+mn-lt"/>
              </a:rPr>
              <a:t> is used to </a:t>
            </a:r>
            <a:r>
              <a:rPr lang="en-US" sz="1800" b="1" dirty="0">
                <a:latin typeface="Open Sans"/>
                <a:ea typeface="+mn-lt"/>
                <a:cs typeface="+mn-lt"/>
              </a:rPr>
              <a:t>apply for disability compensation</a:t>
            </a:r>
            <a:r>
              <a:rPr lang="en-US" sz="1800" dirty="0">
                <a:latin typeface="Open Sans"/>
                <a:ea typeface="+mn-lt"/>
                <a:cs typeface="+mn-lt"/>
              </a:rPr>
              <a:t> and related benefits from the Department of Veterans Affairs (VA). </a:t>
            </a:r>
            <a:r>
              <a:rPr lang="en-US" sz="1800" dirty="0">
                <a:latin typeface="Open Sans"/>
                <a:ea typeface="+mn-lt"/>
                <a:cs typeface="+mn-lt"/>
                <a:hlinkClick r:id="rId3">
                  <a:extLst>
                    <a:ext uri="{A12FA001-AC4F-418D-AE19-62706E023703}">
                      <ahyp:hlinkClr xmlns:ahyp="http://schemas.microsoft.com/office/drawing/2018/hyperlinkcolor" val="tx"/>
                    </a:ext>
                  </a:extLst>
                </a:hlinkClick>
              </a:rPr>
              <a:t>This form helps veterans provide detailed information about their disabilities and medical conditions, allowing the VA to evaluate their eligibility for compensation</a:t>
            </a:r>
            <a:r>
              <a:rPr lang="en-US" sz="1800" dirty="0">
                <a:latin typeface="Open Sans"/>
                <a:ea typeface="+mn-lt"/>
                <a:cs typeface="+mn-lt"/>
              </a:rPr>
              <a:t>.</a:t>
            </a:r>
            <a:endParaRPr lang="en-US" sz="1800" dirty="0">
              <a:solidFill>
                <a:srgbClr val="111111"/>
              </a:solidFill>
              <a:latin typeface="Open Sans"/>
              <a:ea typeface="+mn-lt"/>
              <a:cs typeface="+mn-lt"/>
            </a:endParaRPr>
          </a:p>
          <a:p>
            <a:r>
              <a:rPr lang="en-US" sz="1800" b="1" u="sng" dirty="0">
                <a:latin typeface="Open Sans"/>
                <a:ea typeface="+mn-lt"/>
                <a:cs typeface="+mn-lt"/>
              </a:rPr>
              <a:t>VA Form 20-0995</a:t>
            </a:r>
            <a:r>
              <a:rPr lang="en-US" sz="1800" dirty="0">
                <a:latin typeface="Open Sans"/>
                <a:ea typeface="+mn-lt"/>
                <a:cs typeface="+mn-lt"/>
              </a:rPr>
              <a:t>, which is used for submitting a </a:t>
            </a:r>
            <a:r>
              <a:rPr lang="en-US" sz="1800" b="1" dirty="0">
                <a:latin typeface="Open Sans"/>
                <a:ea typeface="+mn-lt"/>
                <a:cs typeface="+mn-lt"/>
              </a:rPr>
              <a:t>Decision Review Request: Supplemental Claim</a:t>
            </a:r>
            <a:r>
              <a:rPr lang="en-US" sz="1800" dirty="0">
                <a:latin typeface="Open Sans"/>
                <a:ea typeface="+mn-lt"/>
                <a:cs typeface="+mn-lt"/>
              </a:rPr>
              <a:t>. </a:t>
            </a:r>
            <a:r>
              <a:rPr lang="en-US" sz="1800" u="sng" dirty="0">
                <a:latin typeface="Open Sans"/>
                <a:ea typeface="+mn-lt"/>
                <a:cs typeface="+mn-lt"/>
                <a:hlinkClick r:id="rId4">
                  <a:extLst>
                    <a:ext uri="{A12FA001-AC4F-418D-AE19-62706E023703}">
                      <ahyp:hlinkClr xmlns:ahyp="http://schemas.microsoft.com/office/drawing/2018/hyperlinkcolor" val="tx"/>
                    </a:ext>
                  </a:extLst>
                </a:hlinkClick>
              </a:rPr>
              <a:t>This form is used if you disagree with a VA decision and want to provide new evidence to support your claim</a:t>
            </a:r>
            <a:r>
              <a:rPr lang="en-US" sz="1800" u="sng" dirty="0">
                <a:latin typeface="Open Sans"/>
                <a:ea typeface="+mn-lt"/>
                <a:cs typeface="+mn-lt"/>
              </a:rPr>
              <a:t>.</a:t>
            </a:r>
            <a:endParaRPr lang="en-US" sz="1800" b="1" u="sng" dirty="0">
              <a:latin typeface="Open Sans"/>
              <a:ea typeface="Open Sans"/>
              <a:cs typeface="Open Sans"/>
              <a:hlinkClick r:id="rId4">
                <a:extLst>
                  <a:ext uri="{A12FA001-AC4F-418D-AE19-62706E023703}">
                    <ahyp:hlinkClr xmlns:ahyp="http://schemas.microsoft.com/office/drawing/2018/hyperlinkcolor" val="tx"/>
                  </a:ext>
                </a:extLst>
              </a:hlinkClick>
            </a:endParaRPr>
          </a:p>
          <a:p>
            <a:r>
              <a:rPr lang="en-US" sz="1800" b="1" u="sng" dirty="0">
                <a:solidFill>
                  <a:srgbClr val="111111"/>
                </a:solidFill>
                <a:latin typeface="Open Sans"/>
                <a:ea typeface="Open Sans"/>
                <a:cs typeface="Open Sans"/>
              </a:rPr>
              <a:t>VA Form 21-686c</a:t>
            </a:r>
            <a:r>
              <a:rPr lang="en-US" sz="1800" dirty="0">
                <a:solidFill>
                  <a:srgbClr val="111111"/>
                </a:solidFill>
                <a:latin typeface="Open Sans"/>
                <a:ea typeface="Open Sans"/>
                <a:cs typeface="Open Sans"/>
              </a:rPr>
              <a:t>, also known as the </a:t>
            </a:r>
            <a:r>
              <a:rPr lang="en-US" sz="1800" b="1" dirty="0">
                <a:solidFill>
                  <a:srgbClr val="111111"/>
                </a:solidFill>
                <a:latin typeface="Open Sans"/>
                <a:ea typeface="Open Sans"/>
                <a:cs typeface="Open Sans"/>
              </a:rPr>
              <a:t>Application Request to Add and/or Remove Dependents</a:t>
            </a:r>
            <a:r>
              <a:rPr lang="en-US" sz="1800" dirty="0">
                <a:solidFill>
                  <a:srgbClr val="111111"/>
                </a:solidFill>
                <a:latin typeface="Open Sans"/>
                <a:ea typeface="Open Sans"/>
                <a:cs typeface="Open Sans"/>
              </a:rPr>
              <a:t>, is used by veterans to update their dependent status with the Department of Veterans Affairs (VA).</a:t>
            </a:r>
            <a:endParaRPr lang="en-US" sz="1800" u="sng" dirty="0">
              <a:latin typeface="Open Sans"/>
              <a:ea typeface="+mn-lt"/>
              <a:cs typeface="+mn-lt"/>
            </a:endParaRPr>
          </a:p>
        </p:txBody>
      </p:sp>
    </p:spTree>
    <p:extLst>
      <p:ext uri="{BB962C8B-B14F-4D97-AF65-F5344CB8AC3E}">
        <p14:creationId xmlns:p14="http://schemas.microsoft.com/office/powerpoint/2010/main" val="3947851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313B9-4F7A-0D46-C9A0-1D1CC0584BAA}"/>
              </a:ext>
            </a:extLst>
          </p:cNvPr>
          <p:cNvSpPr>
            <a:spLocks noGrp="1"/>
          </p:cNvSpPr>
          <p:nvPr>
            <p:ph type="title"/>
          </p:nvPr>
        </p:nvSpPr>
        <p:spPr>
          <a:xfrm>
            <a:off x="863600" y="34925"/>
            <a:ext cx="10515600" cy="1325563"/>
          </a:xfrm>
        </p:spPr>
        <p:txBody>
          <a:bodyPr/>
          <a:lstStyle/>
          <a:p>
            <a:pPr algn="ctr"/>
            <a:r>
              <a:rPr lang="en-US" sz="4000" b="1" dirty="0">
                <a:solidFill>
                  <a:srgbClr val="FF0000"/>
                </a:solidFill>
                <a:latin typeface="Open Sans"/>
                <a:ea typeface="Open Sans"/>
                <a:cs typeface="Open Sans"/>
              </a:rPr>
              <a:t>VA Forms </a:t>
            </a:r>
            <a:r>
              <a:rPr lang="en-US" sz="2000" b="1" dirty="0">
                <a:solidFill>
                  <a:srgbClr val="FF0000"/>
                </a:solidFill>
                <a:latin typeface="Open Sans"/>
                <a:ea typeface="Open Sans"/>
                <a:cs typeface="Open Sans"/>
              </a:rPr>
              <a:t>(cont.)</a:t>
            </a:r>
            <a:endParaRPr lang="en-US" sz="2000" b="1" dirty="0">
              <a:solidFill>
                <a:srgbClr val="FF0000"/>
              </a:solidFill>
            </a:endParaRPr>
          </a:p>
        </p:txBody>
      </p:sp>
      <p:sp>
        <p:nvSpPr>
          <p:cNvPr id="3" name="Content Placeholder 2">
            <a:extLst>
              <a:ext uri="{FF2B5EF4-FFF2-40B4-BE49-F238E27FC236}">
                <a16:creationId xmlns:a16="http://schemas.microsoft.com/office/drawing/2014/main" id="{7CAAAB89-82C9-2A26-0983-0A7945A18EE5}"/>
              </a:ext>
            </a:extLst>
          </p:cNvPr>
          <p:cNvSpPr>
            <a:spLocks noGrp="1"/>
          </p:cNvSpPr>
          <p:nvPr>
            <p:ph idx="1"/>
          </p:nvPr>
        </p:nvSpPr>
        <p:spPr>
          <a:xfrm>
            <a:off x="863600" y="2181569"/>
            <a:ext cx="10515600" cy="4251960"/>
          </a:xfrm>
        </p:spPr>
        <p:txBody>
          <a:bodyPr vert="horz" lIns="91440" tIns="45720" rIns="91440" bIns="45720" rtlCol="0" anchor="t">
            <a:normAutofit/>
          </a:bodyPr>
          <a:lstStyle/>
          <a:p>
            <a:r>
              <a:rPr lang="en-US" sz="1900" b="1" u="sng" dirty="0">
                <a:latin typeface="Open Sans"/>
                <a:ea typeface="+mn-lt"/>
                <a:cs typeface="+mn-lt"/>
              </a:rPr>
              <a:t>VA Form 21-4142, 4141a </a:t>
            </a:r>
            <a:r>
              <a:rPr lang="en-US" sz="1900" u="sng" dirty="0">
                <a:latin typeface="Open Sans"/>
                <a:ea typeface="+mn-lt"/>
                <a:cs typeface="+mn-lt"/>
              </a:rPr>
              <a:t>also known as the </a:t>
            </a:r>
            <a:r>
              <a:rPr lang="en-US" sz="1900" b="1" u="sng" dirty="0">
                <a:latin typeface="Open Sans"/>
                <a:ea typeface="+mn-lt"/>
                <a:cs typeface="+mn-lt"/>
              </a:rPr>
              <a:t>Authorization to Disclose Information to the Department of Veterans Affairs (VA)</a:t>
            </a:r>
            <a:r>
              <a:rPr lang="en-US" sz="1900" u="sng" dirty="0">
                <a:latin typeface="Open Sans"/>
                <a:ea typeface="+mn-lt"/>
                <a:cs typeface="+mn-lt"/>
              </a:rPr>
              <a:t>, is used to give the VA permission to obtain your personal information from non-VA sources, such as private doctors or hospitals</a:t>
            </a:r>
            <a:r>
              <a:rPr lang="en-US" sz="1900" dirty="0">
                <a:latin typeface="Open Sans"/>
                <a:ea typeface="+mn-lt"/>
                <a:cs typeface="+mn-lt"/>
              </a:rPr>
              <a:t>. This form is essential for processing claims related to disability, health care, and other benefits.</a:t>
            </a:r>
          </a:p>
          <a:p>
            <a:pPr marL="0" indent="0">
              <a:buNone/>
            </a:pPr>
            <a:endParaRPr lang="en-US" sz="1900" dirty="0">
              <a:latin typeface="Open Sans"/>
              <a:ea typeface="+mn-lt"/>
              <a:cs typeface="+mn-lt"/>
            </a:endParaRPr>
          </a:p>
          <a:p>
            <a:r>
              <a:rPr lang="en-US" sz="1900" b="1" u="sng" dirty="0">
                <a:latin typeface="Open Sans"/>
                <a:ea typeface="+mn-lt"/>
                <a:cs typeface="+mn-lt"/>
              </a:rPr>
              <a:t>VA Form 20-10206</a:t>
            </a:r>
            <a:r>
              <a:rPr lang="en-US" sz="1900" dirty="0">
                <a:latin typeface="Open Sans"/>
                <a:ea typeface="+mn-lt"/>
                <a:cs typeface="+mn-lt"/>
              </a:rPr>
              <a:t>. This form is used to submit a </a:t>
            </a:r>
            <a:r>
              <a:rPr lang="en-US" sz="1900" b="1" dirty="0">
                <a:latin typeface="Open Sans"/>
                <a:ea typeface="+mn-lt"/>
                <a:cs typeface="+mn-lt"/>
              </a:rPr>
              <a:t>Freedom of Information Act (FOIA) or Privacy Act (PA) request</a:t>
            </a:r>
            <a:r>
              <a:rPr lang="en-US" sz="1900" dirty="0">
                <a:latin typeface="Open Sans"/>
                <a:ea typeface="+mn-lt"/>
                <a:cs typeface="+mn-lt"/>
              </a:rPr>
              <a:t> to the Department of Veterans Affairs (VA). </a:t>
            </a:r>
            <a:r>
              <a:rPr lang="en-US" sz="1900" u="sng" dirty="0">
                <a:latin typeface="Open Sans"/>
                <a:ea typeface="+mn-lt"/>
                <a:cs typeface="+mn-lt"/>
              </a:rPr>
              <a:t>You can use it to request access to records such as military service records, VA claims files, and other personal information</a:t>
            </a:r>
            <a:r>
              <a:rPr lang="en-US" sz="1800" u="sng" dirty="0">
                <a:latin typeface="Open Sans"/>
                <a:ea typeface="+mn-lt"/>
                <a:cs typeface="+mn-lt"/>
              </a:rPr>
              <a:t>.</a:t>
            </a:r>
          </a:p>
          <a:p>
            <a:endParaRPr lang="en-US" sz="1800" b="1" u="sng" dirty="0">
              <a:solidFill>
                <a:srgbClr val="111111"/>
              </a:solidFill>
              <a:latin typeface="Open Sans"/>
              <a:ea typeface="+mn-lt"/>
              <a:cs typeface="+mn-lt"/>
            </a:endParaRPr>
          </a:p>
        </p:txBody>
      </p:sp>
    </p:spTree>
    <p:extLst>
      <p:ext uri="{BB962C8B-B14F-4D97-AF65-F5344CB8AC3E}">
        <p14:creationId xmlns:p14="http://schemas.microsoft.com/office/powerpoint/2010/main" val="441568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A5F78-5F4F-D4C3-EB04-EED0C7FDC55B}"/>
              </a:ext>
            </a:extLst>
          </p:cNvPr>
          <p:cNvSpPr>
            <a:spLocks noGrp="1"/>
          </p:cNvSpPr>
          <p:nvPr>
            <p:ph type="title"/>
          </p:nvPr>
        </p:nvSpPr>
        <p:spPr>
          <a:xfrm>
            <a:off x="-76200" y="-53975"/>
            <a:ext cx="12192000" cy="1325563"/>
          </a:xfrm>
        </p:spPr>
        <p:txBody>
          <a:bodyPr/>
          <a:lstStyle/>
          <a:p>
            <a:pPr algn="ctr"/>
            <a:r>
              <a:rPr lang="en-US" dirty="0">
                <a:latin typeface="Open Sans"/>
                <a:ea typeface="Open Sans"/>
                <a:cs typeface="Open Sans"/>
              </a:rPr>
              <a:t> </a:t>
            </a:r>
            <a:r>
              <a:rPr lang="en-US" sz="4000" b="1" dirty="0">
                <a:solidFill>
                  <a:srgbClr val="FF0000"/>
                </a:solidFill>
                <a:latin typeface="Open Sans"/>
                <a:ea typeface="Open Sans"/>
                <a:cs typeface="Open Sans"/>
              </a:rPr>
              <a:t>VA Forms </a:t>
            </a:r>
            <a:r>
              <a:rPr lang="en-US" sz="2000" b="1" dirty="0">
                <a:solidFill>
                  <a:srgbClr val="FF0000"/>
                </a:solidFill>
                <a:latin typeface="Open Sans"/>
                <a:ea typeface="Open Sans"/>
                <a:cs typeface="Open Sans"/>
              </a:rPr>
              <a:t>(cont.)</a:t>
            </a:r>
            <a:endParaRPr lang="en-US" sz="2000" b="1" dirty="0">
              <a:solidFill>
                <a:srgbClr val="FF0000"/>
              </a:solidFill>
            </a:endParaRPr>
          </a:p>
        </p:txBody>
      </p:sp>
      <p:sp>
        <p:nvSpPr>
          <p:cNvPr id="3" name="Content Placeholder 2">
            <a:extLst>
              <a:ext uri="{FF2B5EF4-FFF2-40B4-BE49-F238E27FC236}">
                <a16:creationId xmlns:a16="http://schemas.microsoft.com/office/drawing/2014/main" id="{B798DA36-112E-76E2-9E6F-BCAC53EDE0E6}"/>
              </a:ext>
            </a:extLst>
          </p:cNvPr>
          <p:cNvSpPr>
            <a:spLocks noGrp="1"/>
          </p:cNvSpPr>
          <p:nvPr>
            <p:ph idx="1"/>
          </p:nvPr>
        </p:nvSpPr>
        <p:spPr>
          <a:xfrm>
            <a:off x="838200" y="1896727"/>
            <a:ext cx="10515600" cy="4251960"/>
          </a:xfrm>
        </p:spPr>
        <p:txBody>
          <a:bodyPr vert="horz" lIns="91440" tIns="45720" rIns="91440" bIns="45720" rtlCol="0" anchor="t">
            <a:normAutofit/>
          </a:bodyPr>
          <a:lstStyle/>
          <a:p>
            <a:r>
              <a:rPr lang="en-US" sz="2000" dirty="0">
                <a:solidFill>
                  <a:srgbClr val="111111"/>
                </a:solidFill>
                <a:latin typeface="Open Sans" panose="020B0606030504020204" pitchFamily="34" charset="0"/>
                <a:ea typeface="Open Sans" panose="020B0606030504020204" pitchFamily="34" charset="0"/>
                <a:cs typeface="Open Sans" panose="020B0606030504020204" pitchFamily="34" charset="0"/>
              </a:rPr>
              <a:t>VA Form 21P-534EZ, also known as the </a:t>
            </a:r>
            <a:r>
              <a:rPr lang="en-US" sz="20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Application for DIC, Survivors Pension, and/or Accrued Benefits</a:t>
            </a:r>
            <a:r>
              <a:rPr lang="en-US" sz="2000" dirty="0">
                <a:solidFill>
                  <a:srgbClr val="111111"/>
                </a:solidFill>
                <a:latin typeface="Open Sans" panose="020B0606030504020204" pitchFamily="34" charset="0"/>
                <a:ea typeface="Open Sans" panose="020B0606030504020204" pitchFamily="34" charset="0"/>
                <a:cs typeface="Open Sans" panose="020B0606030504020204" pitchFamily="34" charset="0"/>
              </a:rPr>
              <a:t>, is used by surviving spouses or children of deceased veterans to apply for various VA benefits. </a:t>
            </a:r>
            <a:r>
              <a:rPr lang="en-US" sz="2000" u="sng" dirty="0">
                <a:solidFill>
                  <a:srgbClr val="111111"/>
                </a:solidFill>
                <a:latin typeface="Open Sans" panose="020B0606030504020204" pitchFamily="34" charset="0"/>
                <a:ea typeface="Open Sans" panose="020B0606030504020204" pitchFamily="34" charset="0"/>
                <a:cs typeface="Open Sans" panose="020B0606030504020204" pitchFamily="34" charset="0"/>
              </a:rPr>
              <a:t>This form is part of the Fully Developed Claim (FDC) program, which aims to expedite the decision-making process by allowing applicants to submit all necessary evidence upfront</a:t>
            </a:r>
            <a:r>
              <a:rPr lang="en-US" sz="2000" baseline="30000" dirty="0">
                <a:latin typeface="Open Sans" panose="020B0606030504020204" pitchFamily="34" charset="0"/>
                <a:ea typeface="Open Sans" panose="020B0606030504020204" pitchFamily="34" charset="0"/>
                <a:cs typeface="Open Sans" panose="020B0606030504020204" pitchFamily="34" charset="0"/>
              </a:rPr>
              <a:t>1</a:t>
            </a:r>
            <a:r>
              <a:rPr lang="en-US" sz="2000" dirty="0">
                <a:solidFill>
                  <a:srgbClr val="111111"/>
                </a:solidFill>
                <a:latin typeface="Open Sans" panose="020B0606030504020204" pitchFamily="34" charset="0"/>
                <a:ea typeface="Open Sans" panose="020B0606030504020204" pitchFamily="34" charset="0"/>
                <a:cs typeface="Open Sans" panose="020B0606030504020204" pitchFamily="34" charset="0"/>
              </a:rPr>
              <a:t>.</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solidFill>
                  <a:srgbClr val="111111"/>
                </a:solidFill>
                <a:latin typeface="Open Sans" panose="020B0606030504020204" pitchFamily="34" charset="0"/>
                <a:ea typeface="Open Sans" panose="020B0606030504020204" pitchFamily="34" charset="0"/>
                <a:cs typeface="Open Sans" panose="020B0606030504020204" pitchFamily="34" charset="0"/>
              </a:rPr>
              <a:t>You can use this form to apply for:</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Dependency and Indemnity Compensation (DIC)</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Survivors Pension</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Accrued Benefits</a:t>
            </a:r>
            <a:r>
              <a:rPr lang="en-US" sz="2000" dirty="0">
                <a:solidFill>
                  <a:srgbClr val="111111"/>
                </a:solidFill>
                <a:latin typeface="Open Sans" panose="020B0606030504020204" pitchFamily="34" charset="0"/>
                <a:ea typeface="Open Sans" panose="020B0606030504020204" pitchFamily="34" charset="0"/>
                <a:cs typeface="Open Sans" panose="020B0606030504020204" pitchFamily="34" charset="0"/>
              </a:rPr>
              <a:t> (benefits that were due to the veteran before their death but were not paid)</a:t>
            </a:r>
            <a:endParaRPr lang="en-US" sz="200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5699526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50057-846D-1214-9283-34D8830431C9}"/>
              </a:ext>
            </a:extLst>
          </p:cNvPr>
          <p:cNvSpPr>
            <a:spLocks noGrp="1"/>
          </p:cNvSpPr>
          <p:nvPr>
            <p:ph type="title"/>
          </p:nvPr>
        </p:nvSpPr>
        <p:spPr>
          <a:xfrm>
            <a:off x="838200" y="22225"/>
            <a:ext cx="10515600" cy="1325563"/>
          </a:xfrm>
        </p:spPr>
        <p:txBody>
          <a:bodyPr/>
          <a:lstStyle/>
          <a:p>
            <a:pPr algn="ctr"/>
            <a:r>
              <a:rPr lang="en-US" sz="4000" b="1" dirty="0">
                <a:solidFill>
                  <a:srgbClr val="FF0000"/>
                </a:solidFill>
                <a:latin typeface="Open Sans"/>
                <a:ea typeface="Open Sans"/>
                <a:cs typeface="Open Sans"/>
              </a:rPr>
              <a:t>VA Forms </a:t>
            </a:r>
            <a:r>
              <a:rPr lang="en-US" sz="2000" b="1" dirty="0">
                <a:solidFill>
                  <a:srgbClr val="FF0000"/>
                </a:solidFill>
                <a:latin typeface="Open Sans"/>
                <a:ea typeface="Open Sans"/>
                <a:cs typeface="Open Sans"/>
              </a:rPr>
              <a:t>(cont.)</a:t>
            </a:r>
            <a:endParaRPr lang="en-US" sz="2000" b="1" dirty="0">
              <a:solidFill>
                <a:srgbClr val="FF0000"/>
              </a:solidFill>
            </a:endParaRPr>
          </a:p>
        </p:txBody>
      </p:sp>
      <p:sp>
        <p:nvSpPr>
          <p:cNvPr id="3" name="Content Placeholder 2">
            <a:extLst>
              <a:ext uri="{FF2B5EF4-FFF2-40B4-BE49-F238E27FC236}">
                <a16:creationId xmlns:a16="http://schemas.microsoft.com/office/drawing/2014/main" id="{AD4583F5-C099-C8C6-10C1-FDAD4C6C43F0}"/>
              </a:ext>
            </a:extLst>
          </p:cNvPr>
          <p:cNvSpPr>
            <a:spLocks noGrp="1"/>
          </p:cNvSpPr>
          <p:nvPr>
            <p:ph idx="1"/>
          </p:nvPr>
        </p:nvSpPr>
        <p:spPr>
          <a:xfrm>
            <a:off x="838200" y="1561084"/>
            <a:ext cx="10515600" cy="4251960"/>
          </a:xfrm>
        </p:spPr>
        <p:txBody>
          <a:bodyPr vert="horz" lIns="91440" tIns="45720" rIns="91440" bIns="45720" rtlCol="0" anchor="t">
            <a:normAutofit/>
          </a:bodyPr>
          <a:lstStyle/>
          <a:p>
            <a:r>
              <a:rPr lang="en-US" sz="1800" dirty="0">
                <a:solidFill>
                  <a:srgbClr val="111111"/>
                </a:solidFill>
                <a:latin typeface="Open Sans" panose="020B0606030504020204" pitchFamily="34" charset="0"/>
                <a:ea typeface="Open Sans" panose="020B0606030504020204" pitchFamily="34" charset="0"/>
                <a:cs typeface="Open Sans" panose="020B0606030504020204" pitchFamily="34" charset="0"/>
              </a:rPr>
              <a:t>VA Form 21P-530EZ, also known as the </a:t>
            </a:r>
            <a:r>
              <a:rPr lang="en-US" sz="18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Application for Burial Benefits</a:t>
            </a:r>
            <a:r>
              <a:rPr lang="en-US" sz="1800" dirty="0">
                <a:solidFill>
                  <a:srgbClr val="111111"/>
                </a:solidFill>
                <a:latin typeface="Open Sans" panose="020B0606030504020204" pitchFamily="34" charset="0"/>
                <a:ea typeface="Open Sans" panose="020B0606030504020204" pitchFamily="34" charset="0"/>
                <a:cs typeface="Open Sans" panose="020B0606030504020204" pitchFamily="34" charset="0"/>
              </a:rPr>
              <a:t>, is used to apply for various burial benefits provided by the Department of Veterans Affairs (VA). These benefits can include:</a:t>
            </a: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sz="18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Non-service-connected Burial Allowance</a:t>
            </a: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sz="18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Service-connected Burial Allowance</a:t>
            </a: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sz="18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Plot or Interment Allowance</a:t>
            </a: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sz="1800" b="1" dirty="0">
                <a:solidFill>
                  <a:srgbClr val="111111"/>
                </a:solidFill>
                <a:latin typeface="Open Sans" panose="020B0606030504020204" pitchFamily="34" charset="0"/>
                <a:ea typeface="Open Sans" panose="020B0606030504020204" pitchFamily="34" charset="0"/>
                <a:cs typeface="Open Sans" panose="020B0606030504020204" pitchFamily="34" charset="0"/>
              </a:rPr>
              <a:t>Transportation Reimbursement</a:t>
            </a: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sz="1800" dirty="0">
                <a:solidFill>
                  <a:srgbClr val="111111"/>
                </a:solidFill>
                <a:latin typeface="Open Sans" panose="020B0606030504020204" pitchFamily="34" charset="0"/>
                <a:ea typeface="Open Sans" panose="020B0606030504020204" pitchFamily="34" charset="0"/>
                <a:cs typeface="Open Sans" panose="020B0606030504020204" pitchFamily="34" charset="0"/>
              </a:rPr>
              <a:t>To apply, you need to complete and submit VA Form 21P-530EZ. </a:t>
            </a:r>
            <a:r>
              <a:rPr lang="en-US" sz="1800" u="sng" dirty="0">
                <a:solidFill>
                  <a:srgbClr val="111111"/>
                </a:solidFill>
                <a:latin typeface="Open Sans" panose="020B0606030504020204" pitchFamily="34" charset="0"/>
                <a:ea typeface="Open Sans" panose="020B0606030504020204" pitchFamily="34" charset="0"/>
                <a:cs typeface="Open Sans" panose="020B0606030504020204" pitchFamily="34" charset="0"/>
              </a:rPr>
              <a:t>You can find the form and detailed instructions on the </a:t>
            </a:r>
            <a:r>
              <a:rPr lang="en-US" sz="1800" dirty="0">
                <a:latin typeface="Open Sans" panose="020B0606030504020204" pitchFamily="34" charset="0"/>
                <a:ea typeface="Open Sans" panose="020B0606030504020204" pitchFamily="34" charset="0"/>
                <a:cs typeface="Open Sans" panose="020B0606030504020204" pitchFamily="34" charset="0"/>
              </a:rPr>
              <a:t>VA’s official website</a:t>
            </a:r>
            <a:r>
              <a:rPr lang="en-US" sz="1800" baseline="30000" dirty="0">
                <a:latin typeface="Open Sans" panose="020B0606030504020204" pitchFamily="34" charset="0"/>
                <a:ea typeface="Open Sans" panose="020B0606030504020204" pitchFamily="34" charset="0"/>
                <a:cs typeface="Open Sans" panose="020B0606030504020204" pitchFamily="34" charset="0"/>
              </a:rPr>
              <a:t>1</a:t>
            </a:r>
            <a:r>
              <a:rPr lang="en-US" sz="1800" dirty="0">
                <a:solidFill>
                  <a:srgbClr val="111111"/>
                </a:solidFill>
                <a:latin typeface="Open Sans" panose="020B0606030504020204" pitchFamily="34" charset="0"/>
                <a:ea typeface="Open Sans" panose="020B0606030504020204" pitchFamily="34" charset="0"/>
                <a:cs typeface="Open Sans" panose="020B0606030504020204" pitchFamily="34" charset="0"/>
              </a:rPr>
              <a:t>.</a:t>
            </a: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sz="1800" u="sng" dirty="0">
                <a:solidFill>
                  <a:srgbClr val="111111"/>
                </a:solidFill>
                <a:latin typeface="Open Sans" panose="020B0606030504020204" pitchFamily="34" charset="0"/>
                <a:ea typeface="Open Sans" panose="020B0606030504020204" pitchFamily="34" charset="0"/>
                <a:cs typeface="Open Sans" panose="020B0606030504020204" pitchFamily="34" charset="0"/>
              </a:rPr>
              <a:t>If you need further assistance with the application process, you might consider contacting an accredited Veterans Benefits Advisor (VSO) or your state office of Veterans Affairs</a:t>
            </a:r>
            <a:r>
              <a:rPr lang="en-US" sz="1200" baseline="30000" dirty="0">
                <a:latin typeface="Open Sans" panose="020B0606030504020204" pitchFamily="34" charset="0"/>
                <a:ea typeface="Open Sans" panose="020B0606030504020204" pitchFamily="34" charset="0"/>
                <a:cs typeface="Open Sans" panose="020B0606030504020204" pitchFamily="34" charset="0"/>
              </a:rPr>
              <a:t>2</a:t>
            </a:r>
            <a:endParaRPr lang="en-US" sz="1200" dirty="0">
              <a:solidFill>
                <a:srgbClr val="111111"/>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11094999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DAFD4-3938-2E40-01D4-6531D7CC51CA}"/>
              </a:ext>
            </a:extLst>
          </p:cNvPr>
          <p:cNvSpPr>
            <a:spLocks noGrp="1"/>
          </p:cNvSpPr>
          <p:nvPr>
            <p:ph type="title"/>
          </p:nvPr>
        </p:nvSpPr>
        <p:spPr>
          <a:xfrm>
            <a:off x="0" y="22225"/>
            <a:ext cx="12192000" cy="1325563"/>
          </a:xfrm>
        </p:spPr>
        <p:txBody>
          <a:bodyPr/>
          <a:lstStyle/>
          <a:p>
            <a:pPr algn="ctr"/>
            <a:r>
              <a:rPr lang="en-US" sz="4000" b="1" dirty="0">
                <a:solidFill>
                  <a:srgbClr val="FF0000"/>
                </a:solidFill>
                <a:latin typeface="Open Sans"/>
                <a:ea typeface="Open Sans"/>
                <a:cs typeface="Open Sans"/>
              </a:rPr>
              <a:t>VA Forms </a:t>
            </a:r>
            <a:r>
              <a:rPr lang="en-US" sz="2000" b="1" dirty="0">
                <a:solidFill>
                  <a:srgbClr val="FF0000"/>
                </a:solidFill>
                <a:latin typeface="Open Sans"/>
                <a:ea typeface="Open Sans"/>
                <a:cs typeface="Open Sans"/>
              </a:rPr>
              <a:t>(cont.)</a:t>
            </a:r>
            <a:endParaRPr lang="en-US" sz="2000" dirty="0">
              <a:solidFill>
                <a:srgbClr val="FF0000"/>
              </a:solidFill>
            </a:endParaRPr>
          </a:p>
        </p:txBody>
      </p:sp>
      <p:sp>
        <p:nvSpPr>
          <p:cNvPr id="3" name="Content Placeholder 2">
            <a:extLst>
              <a:ext uri="{FF2B5EF4-FFF2-40B4-BE49-F238E27FC236}">
                <a16:creationId xmlns:a16="http://schemas.microsoft.com/office/drawing/2014/main" id="{664E6AC6-3147-B37B-2253-A8A775E2F460}"/>
              </a:ext>
            </a:extLst>
          </p:cNvPr>
          <p:cNvSpPr>
            <a:spLocks noGrp="1"/>
          </p:cNvSpPr>
          <p:nvPr>
            <p:ph idx="1"/>
          </p:nvPr>
        </p:nvSpPr>
        <p:spPr/>
        <p:txBody>
          <a:bodyPr vert="horz" lIns="91440" tIns="45720" rIns="91440" bIns="45720" rtlCol="0" anchor="t">
            <a:normAutofit/>
          </a:bodyPr>
          <a:lstStyle/>
          <a:p>
            <a:r>
              <a:rPr lang="en-US" b="1" u="sng" dirty="0">
                <a:solidFill>
                  <a:srgbClr val="000000"/>
                </a:solidFill>
                <a:latin typeface="Source Sans Pro Web"/>
                <a:ea typeface="+mn-lt"/>
                <a:cs typeface="+mn-lt"/>
              </a:rPr>
              <a:t>VA Form 21-4138</a:t>
            </a:r>
            <a:r>
              <a:rPr lang="en-US" dirty="0">
                <a:solidFill>
                  <a:srgbClr val="000000"/>
                </a:solidFill>
                <a:latin typeface="Source Sans Pro Web"/>
                <a:ea typeface="+mn-lt"/>
                <a:cs typeface="+mn-lt"/>
              </a:rPr>
              <a:t>, also known as the Statement in Support of Claim, is used by veterans to provide </a:t>
            </a:r>
            <a:r>
              <a:rPr lang="en-US" dirty="0">
                <a:latin typeface="Source Sans Pro Web"/>
                <a:ea typeface="+mn-lt"/>
                <a:cs typeface="+mn-lt"/>
              </a:rPr>
              <a:t>personal statements and </a:t>
            </a:r>
            <a:r>
              <a:rPr lang="en-US" dirty="0">
                <a:solidFill>
                  <a:srgbClr val="000000"/>
                </a:solidFill>
                <a:latin typeface="Source Sans Pro Web"/>
                <a:ea typeface="+mn-lt"/>
                <a:cs typeface="+mn-lt"/>
              </a:rPr>
              <a:t>additional information to support their claims for VA benefits. </a:t>
            </a:r>
            <a:endParaRPr lang="en-US" dirty="0">
              <a:latin typeface="Source Sans Pro Web"/>
              <a:ea typeface="+mn-lt"/>
              <a:cs typeface="+mn-lt"/>
            </a:endParaRPr>
          </a:p>
          <a:p>
            <a:r>
              <a:rPr lang="en-US" b="1" u="sng" dirty="0">
                <a:solidFill>
                  <a:srgbClr val="000000"/>
                </a:solidFill>
                <a:latin typeface="Source Sans Pro Web"/>
                <a:ea typeface="+mn-lt"/>
                <a:cs typeface="+mn-lt"/>
              </a:rPr>
              <a:t>VA Form 21-10210 </a:t>
            </a:r>
            <a:r>
              <a:rPr lang="en-US" dirty="0">
                <a:latin typeface="Source Sans Pro Web"/>
                <a:ea typeface="+mn-lt"/>
                <a:cs typeface="+mn-lt"/>
              </a:rPr>
              <a:t>This form can be used to submit Lay/Witness statements or “buddy statements” from friends, family, or fellow service members that corroborate the veteran’s claim.</a:t>
            </a:r>
            <a:endParaRPr lang="en-US" dirty="0">
              <a:latin typeface="Source Sans Pro Web"/>
            </a:endParaRPr>
          </a:p>
        </p:txBody>
      </p:sp>
    </p:spTree>
    <p:extLst>
      <p:ext uri="{BB962C8B-B14F-4D97-AF65-F5344CB8AC3E}">
        <p14:creationId xmlns:p14="http://schemas.microsoft.com/office/powerpoint/2010/main" val="22077586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62AC8-9C5D-4D62-3EB6-EAB969AA46E6}"/>
              </a:ext>
            </a:extLst>
          </p:cNvPr>
          <p:cNvSpPr>
            <a:spLocks noGrp="1"/>
          </p:cNvSpPr>
          <p:nvPr>
            <p:ph type="title"/>
          </p:nvPr>
        </p:nvSpPr>
        <p:spPr>
          <a:xfrm>
            <a:off x="838200" y="34925"/>
            <a:ext cx="10515600" cy="1325563"/>
          </a:xfrm>
        </p:spPr>
        <p:txBody>
          <a:bodyPr>
            <a:normAutofit/>
          </a:bodyPr>
          <a:lstStyle/>
          <a:p>
            <a:pPr algn="ctr"/>
            <a:r>
              <a:rPr lang="en-US" sz="4000" b="1" dirty="0">
                <a:solidFill>
                  <a:srgbClr val="FF0000"/>
                </a:solidFill>
                <a:latin typeface="Open Sans"/>
                <a:ea typeface="Open Sans"/>
                <a:cs typeface="Open Sans"/>
              </a:rPr>
              <a:t>How to write a Statement </a:t>
            </a:r>
            <a:br>
              <a:rPr lang="en-US" sz="4000" b="1" dirty="0">
                <a:solidFill>
                  <a:srgbClr val="C00000"/>
                </a:solidFill>
                <a:latin typeface="Open Sans"/>
                <a:ea typeface="Open Sans"/>
                <a:cs typeface="Open Sans"/>
              </a:rPr>
            </a:br>
            <a:r>
              <a:rPr lang="en-US" sz="1800" b="1" dirty="0">
                <a:solidFill>
                  <a:srgbClr val="C00000"/>
                </a:solidFill>
                <a:latin typeface="Open Sans"/>
                <a:ea typeface="Open Sans"/>
                <a:cs typeface="Open Sans"/>
              </a:rPr>
              <a:t>(</a:t>
            </a:r>
            <a:r>
              <a:rPr lang="en-US" sz="1800" dirty="0">
                <a:solidFill>
                  <a:srgbClr val="C00000"/>
                </a:solidFill>
                <a:latin typeface="Source Sans Pro Web"/>
                <a:ea typeface="+mn-lt"/>
                <a:cs typeface="+mn-lt"/>
              </a:rPr>
              <a:t>Support of Claim)</a:t>
            </a:r>
            <a:r>
              <a:rPr lang="en-US" sz="1800" b="1" dirty="0">
                <a:solidFill>
                  <a:srgbClr val="C00000"/>
                </a:solidFill>
                <a:latin typeface="Open Sans"/>
                <a:ea typeface="Open Sans"/>
                <a:cs typeface="Open Sans"/>
              </a:rPr>
              <a:t>  </a:t>
            </a:r>
            <a:endParaRPr lang="en-US" sz="1800" b="1" dirty="0">
              <a:solidFill>
                <a:srgbClr val="C00000"/>
              </a:solidFill>
            </a:endParaRPr>
          </a:p>
        </p:txBody>
      </p:sp>
      <p:sp>
        <p:nvSpPr>
          <p:cNvPr id="3" name="Content Placeholder 2">
            <a:extLst>
              <a:ext uri="{FF2B5EF4-FFF2-40B4-BE49-F238E27FC236}">
                <a16:creationId xmlns:a16="http://schemas.microsoft.com/office/drawing/2014/main" id="{F1904293-32F6-0AD0-75AD-AB62BDF4B54E}"/>
              </a:ext>
            </a:extLst>
          </p:cNvPr>
          <p:cNvSpPr>
            <a:spLocks noGrp="1"/>
          </p:cNvSpPr>
          <p:nvPr>
            <p:ph idx="1"/>
          </p:nvPr>
        </p:nvSpPr>
        <p:spPr>
          <a:xfrm>
            <a:off x="838200" y="1738884"/>
            <a:ext cx="10515600" cy="4251960"/>
          </a:xfrm>
        </p:spPr>
        <p:txBody>
          <a:bodyPr vert="horz" lIns="91440" tIns="45720" rIns="91440" bIns="45720" rtlCol="0" anchor="t">
            <a:normAutofit/>
          </a:bodyPr>
          <a:lstStyle/>
          <a:p>
            <a:pPr marL="0" indent="0">
              <a:buNone/>
            </a:pPr>
            <a:r>
              <a:rPr lang="en-US" sz="1800" b="1" dirty="0">
                <a:latin typeface="Open Sans" panose="020B0606030504020204" pitchFamily="34" charset="0"/>
                <a:ea typeface="Open Sans" panose="020B0606030504020204" pitchFamily="34" charset="0"/>
                <a:cs typeface="Open Sans" panose="020B0606030504020204" pitchFamily="34" charset="0"/>
              </a:rPr>
              <a:t>Writing Preparation Tips: </a:t>
            </a:r>
          </a:p>
          <a:p>
            <a:pPr marL="0" indent="0">
              <a:buNone/>
            </a:pPr>
            <a:r>
              <a:rPr lang="en-US" sz="1800" dirty="0">
                <a:latin typeface="Open Sans" panose="020B0606030504020204" pitchFamily="34" charset="0"/>
                <a:ea typeface="Open Sans" panose="020B0606030504020204" pitchFamily="34" charset="0"/>
                <a:cs typeface="Open Sans" panose="020B0606030504020204" pitchFamily="34" charset="0"/>
              </a:rPr>
              <a:t>1) You don't have to sit down and complete in one sitting. Write a paragraph now, then maybe one in a couple of days and so on. You'll be surprised how much you'll be able to put together in a matter of two to three weeks! Do give yourself a deadline! </a:t>
            </a:r>
          </a:p>
          <a:p>
            <a:pPr marL="0" indent="0">
              <a:buNone/>
            </a:pPr>
            <a:r>
              <a:rPr lang="en-US" sz="1800" dirty="0">
                <a:latin typeface="Open Sans" panose="020B0606030504020204" pitchFamily="34" charset="0"/>
                <a:ea typeface="Open Sans" panose="020B0606030504020204" pitchFamily="34" charset="0"/>
                <a:cs typeface="Open Sans" panose="020B0606030504020204" pitchFamily="34" charset="0"/>
              </a:rPr>
              <a:t>2) Before or while you're in the process of putting your statement together, annotate important dates found in your medical record if you have them. If not, try to recall the closest time of the event. </a:t>
            </a:r>
          </a:p>
          <a:p>
            <a:pPr marL="0" indent="0">
              <a:buNone/>
            </a:pPr>
            <a:r>
              <a:rPr lang="en-US" sz="1800" dirty="0">
                <a:latin typeface="Open Sans" panose="020B0606030504020204" pitchFamily="34" charset="0"/>
                <a:ea typeface="Open Sans" panose="020B0606030504020204" pitchFamily="34" charset="0"/>
                <a:cs typeface="Open Sans" panose="020B0606030504020204" pitchFamily="34" charset="0"/>
              </a:rPr>
              <a:t>3) Be detailed but straight to the point. You certainly don't want to give someone a 5 to 10 pager to read. They might find the information too confusing; therefore, the information you are trying to convey will get lost in the muck! Now let's get into how to draft your statement. Now I understand that everyone has their own writing styles, these are just the steps I took, each time I drafted a statement.</a:t>
            </a:r>
            <a:r>
              <a:rPr lang="en-US" sz="1600" dirty="0">
                <a:latin typeface="Open Sans" panose="020B0606030504020204" pitchFamily="34" charset="0"/>
                <a:ea typeface="Open Sans" panose="020B0606030504020204" pitchFamily="34" charset="0"/>
                <a:cs typeface="Open Sans" panose="020B0606030504020204" pitchFamily="34" charset="0"/>
              </a:rPr>
              <a:t> </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26397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D465A-A952-A775-C3C7-1EEEC594465F}"/>
              </a:ext>
            </a:extLst>
          </p:cNvPr>
          <p:cNvSpPr>
            <a:spLocks noGrp="1"/>
          </p:cNvSpPr>
          <p:nvPr>
            <p:ph type="title"/>
          </p:nvPr>
        </p:nvSpPr>
        <p:spPr>
          <a:xfrm>
            <a:off x="838200" y="34925"/>
            <a:ext cx="10515600" cy="1325563"/>
          </a:xfrm>
        </p:spPr>
        <p:txBody>
          <a:bodyPr>
            <a:normAutofit/>
          </a:bodyPr>
          <a:lstStyle/>
          <a:p>
            <a:pPr algn="ctr"/>
            <a:r>
              <a:rPr lang="en-US" sz="4000" b="1" dirty="0">
                <a:solidFill>
                  <a:srgbClr val="FF0000"/>
                </a:solidFill>
                <a:latin typeface="Open Sans"/>
                <a:ea typeface="Open Sans"/>
                <a:cs typeface="Open Sans"/>
              </a:rPr>
              <a:t>How to write a Statement </a:t>
            </a:r>
            <a:r>
              <a:rPr lang="en-US" sz="2000" b="1" dirty="0">
                <a:solidFill>
                  <a:srgbClr val="FF0000"/>
                </a:solidFill>
                <a:latin typeface="Open Sans"/>
                <a:ea typeface="Open Sans"/>
                <a:cs typeface="Open Sans"/>
              </a:rPr>
              <a:t>(cont.)</a:t>
            </a:r>
            <a:br>
              <a:rPr lang="en-US" sz="4000" b="1" dirty="0">
                <a:solidFill>
                  <a:srgbClr val="FF0000"/>
                </a:solidFill>
                <a:latin typeface="Open Sans"/>
                <a:ea typeface="Open Sans"/>
                <a:cs typeface="Open Sans"/>
              </a:rPr>
            </a:br>
            <a:r>
              <a:rPr lang="en-US" sz="2000" b="1" dirty="0">
                <a:solidFill>
                  <a:srgbClr val="C00000"/>
                </a:solidFill>
                <a:latin typeface="Open Sans"/>
                <a:ea typeface="Open Sans"/>
                <a:cs typeface="Open Sans"/>
              </a:rPr>
              <a:t>(</a:t>
            </a:r>
            <a:r>
              <a:rPr lang="en-US" sz="2000" dirty="0">
                <a:solidFill>
                  <a:srgbClr val="C00000"/>
                </a:solidFill>
                <a:latin typeface="Source Sans Pro Web"/>
                <a:ea typeface="+mn-lt"/>
                <a:cs typeface="+mn-lt"/>
              </a:rPr>
              <a:t>Support of Claim)</a:t>
            </a:r>
            <a:endParaRPr lang="en-US" sz="2000" b="1" dirty="0">
              <a:solidFill>
                <a:srgbClr val="C00000"/>
              </a:solidFill>
            </a:endParaRPr>
          </a:p>
        </p:txBody>
      </p:sp>
      <p:sp>
        <p:nvSpPr>
          <p:cNvPr id="3" name="Content Placeholder 2">
            <a:extLst>
              <a:ext uri="{FF2B5EF4-FFF2-40B4-BE49-F238E27FC236}">
                <a16:creationId xmlns:a16="http://schemas.microsoft.com/office/drawing/2014/main" id="{DD49D508-6980-BD6B-0405-6E157E04E450}"/>
              </a:ext>
            </a:extLst>
          </p:cNvPr>
          <p:cNvSpPr>
            <a:spLocks noGrp="1"/>
          </p:cNvSpPr>
          <p:nvPr>
            <p:ph idx="1"/>
          </p:nvPr>
        </p:nvSpPr>
        <p:spPr>
          <a:xfrm>
            <a:off x="838200" y="1675384"/>
            <a:ext cx="10735159" cy="4549010"/>
          </a:xfrm>
        </p:spPr>
        <p:txBody>
          <a:bodyPr vert="horz" lIns="91440" tIns="45720" rIns="91440" bIns="45720" rtlCol="0" anchor="t">
            <a:normAutofit/>
          </a:bodyPr>
          <a:lstStyle/>
          <a:p>
            <a:pPr marL="0" indent="0">
              <a:buNone/>
            </a:pPr>
            <a:r>
              <a:rPr lang="en-US" sz="1800" dirty="0">
                <a:latin typeface="Source Sans Pro Web"/>
                <a:cs typeface="Arial"/>
              </a:rPr>
              <a:t>a. Start your statement with the first paragraph describing your current living condition, such as your family's support, what line of work you’re in, and a brief description of what you do at work that ties in to your disability. </a:t>
            </a:r>
            <a:endParaRPr lang="en-US" sz="1600" dirty="0">
              <a:latin typeface="Arial"/>
              <a:cs typeface="Arial"/>
            </a:endParaRPr>
          </a:p>
          <a:p>
            <a:pPr marL="0" indent="0">
              <a:buNone/>
            </a:pPr>
            <a:r>
              <a:rPr lang="en-US" sz="1800" dirty="0">
                <a:latin typeface="Source Sans Pro Web"/>
                <a:cs typeface="Arial"/>
              </a:rPr>
              <a:t>b. The next paragraph explains what you did in the military and how you sustained your injury/condition. </a:t>
            </a:r>
            <a:endParaRPr lang="en-US" sz="1600" dirty="0">
              <a:latin typeface="Arial"/>
              <a:cs typeface="Arial"/>
            </a:endParaRPr>
          </a:p>
          <a:p>
            <a:pPr marL="0" indent="0">
              <a:buNone/>
            </a:pPr>
            <a:r>
              <a:rPr lang="en-US" sz="1800" dirty="0">
                <a:latin typeface="Source Sans Pro Web"/>
                <a:cs typeface="Arial"/>
              </a:rPr>
              <a:t>c. How it is currently affecting your daily life including how it possibly hinders your job performance, how you might not be able to enjoy physical activities and the social anxieties you developed from it. </a:t>
            </a:r>
            <a:endParaRPr lang="en-US" sz="1600" dirty="0">
              <a:latin typeface="Arial"/>
              <a:cs typeface="Arial"/>
            </a:endParaRPr>
          </a:p>
          <a:p>
            <a:pPr marL="0" indent="0">
              <a:buNone/>
            </a:pPr>
            <a:r>
              <a:rPr lang="en-US" sz="1800" dirty="0">
                <a:latin typeface="Source Sans Pro Web"/>
                <a:cs typeface="Arial"/>
              </a:rPr>
              <a:t>d. What you're doing now to treat it. Physical Therapy, Self-Care, Medications, and the effects it brings you. </a:t>
            </a:r>
            <a:endParaRPr lang="en-US" sz="1600" dirty="0">
              <a:latin typeface="Arial"/>
              <a:cs typeface="Arial"/>
            </a:endParaRPr>
          </a:p>
          <a:p>
            <a:pPr marL="0" indent="0">
              <a:buNone/>
            </a:pPr>
            <a:r>
              <a:rPr lang="en-US" sz="1800" dirty="0">
                <a:latin typeface="Source Sans Pro Web"/>
                <a:cs typeface="Arial"/>
              </a:rPr>
              <a:t>e. Finally wrap it up by asking to be evaluated fairly by means of your statement and other evidence you've included such as your military and civilian health records. Let them know you appreciate their time and don't make the mistake of coming across as being entitled!</a:t>
            </a:r>
            <a:r>
              <a:rPr lang="en-US" sz="1600" dirty="0">
                <a:latin typeface="Arial"/>
                <a:cs typeface="Arial"/>
              </a:rPr>
              <a:t> </a:t>
            </a:r>
            <a:br>
              <a:rPr lang="en-US" sz="1600" dirty="0">
                <a:latin typeface="Arial"/>
                <a:cs typeface="Arial"/>
              </a:rPr>
            </a:br>
            <a:endParaRPr lang="en-US" sz="1600" dirty="0">
              <a:latin typeface="Arial"/>
              <a:cs typeface="Arial"/>
            </a:endParaRPr>
          </a:p>
        </p:txBody>
      </p:sp>
    </p:spTree>
    <p:extLst>
      <p:ext uri="{BB962C8B-B14F-4D97-AF65-F5344CB8AC3E}">
        <p14:creationId xmlns:p14="http://schemas.microsoft.com/office/powerpoint/2010/main" val="24462252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5E5B5-B4EB-48F9-52CA-D63EC955C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0B34AD-4A88-7A83-2A19-A2CD5EFFFD1C}"/>
              </a:ext>
            </a:extLst>
          </p:cNvPr>
          <p:cNvSpPr>
            <a:spLocks noGrp="1"/>
          </p:cNvSpPr>
          <p:nvPr>
            <p:ph type="title"/>
          </p:nvPr>
        </p:nvSpPr>
        <p:spPr>
          <a:xfrm>
            <a:off x="838200" y="34925"/>
            <a:ext cx="10515600" cy="1325563"/>
          </a:xfrm>
        </p:spPr>
        <p:txBody>
          <a:bodyPr>
            <a:normAutofit/>
          </a:bodyPr>
          <a:lstStyle/>
          <a:p>
            <a:pPr algn="ctr"/>
            <a:r>
              <a:rPr lang="en-US" sz="4000" b="1" dirty="0">
                <a:solidFill>
                  <a:srgbClr val="FF0000"/>
                </a:solidFill>
                <a:latin typeface="Open Sans"/>
                <a:ea typeface="Open Sans"/>
                <a:cs typeface="Open Sans"/>
              </a:rPr>
              <a:t>Resources</a:t>
            </a:r>
            <a:endParaRPr lang="en-US" sz="2000" b="1" dirty="0">
              <a:solidFill>
                <a:srgbClr val="FF0000"/>
              </a:solidFill>
            </a:endParaRPr>
          </a:p>
        </p:txBody>
      </p:sp>
      <p:sp>
        <p:nvSpPr>
          <p:cNvPr id="3" name="Content Placeholder 2">
            <a:extLst>
              <a:ext uri="{FF2B5EF4-FFF2-40B4-BE49-F238E27FC236}">
                <a16:creationId xmlns:a16="http://schemas.microsoft.com/office/drawing/2014/main" id="{CEEB0DB3-C466-6B44-290D-01AC0DA44A9A}"/>
              </a:ext>
            </a:extLst>
          </p:cNvPr>
          <p:cNvSpPr>
            <a:spLocks noGrp="1"/>
          </p:cNvSpPr>
          <p:nvPr>
            <p:ph idx="1"/>
          </p:nvPr>
        </p:nvSpPr>
        <p:spPr>
          <a:xfrm>
            <a:off x="838200" y="1675384"/>
            <a:ext cx="10735159" cy="4549010"/>
          </a:xfrm>
        </p:spPr>
        <p:txBody>
          <a:bodyPr vert="horz" lIns="91440" tIns="45720" rIns="91440" bIns="45720" rtlCol="0" anchor="t">
            <a:normAutofit/>
          </a:bodyPr>
          <a:lstStyle/>
          <a:p>
            <a:pPr marL="0" indent="0">
              <a:buNone/>
            </a:pPr>
            <a:r>
              <a:rPr lang="en-US" sz="1800" dirty="0">
                <a:solidFill>
                  <a:srgbClr val="FF0000"/>
                </a:solidFill>
                <a:latin typeface="Open Sans" panose="020B0606030504020204" pitchFamily="34" charset="0"/>
                <a:ea typeface="Open Sans" panose="020B0606030504020204" pitchFamily="34" charset="0"/>
                <a:cs typeface="Open Sans" panose="020B0606030504020204" pitchFamily="34" charset="0"/>
              </a:rPr>
              <a:t>VA:  </a:t>
            </a:r>
            <a:r>
              <a:rPr lang="en-PH" sz="1800" u="sng" dirty="0">
                <a:solidFill>
                  <a:srgbClr val="0070C0"/>
                </a:solidFill>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Healthcare  877-222-8387</a:t>
            </a:r>
            <a:r>
              <a:rPr lang="en-PH" sz="1800" dirty="0">
                <a:solidFill>
                  <a:srgbClr val="0070C0"/>
                </a:solidFill>
                <a:latin typeface="Open Sans" panose="020B0606030504020204" pitchFamily="34" charset="0"/>
                <a:ea typeface="Open Sans" panose="020B0606030504020204" pitchFamily="34" charset="0"/>
                <a:cs typeface="Open Sans" panose="020B0606030504020204" pitchFamily="34" charset="0"/>
              </a:rPr>
              <a:t> , </a:t>
            </a:r>
          </a:p>
          <a:p>
            <a:pPr marL="0" indent="0">
              <a:buNone/>
            </a:pPr>
            <a:r>
              <a:rPr lang="en-PH" sz="1800" u="sng" dirty="0">
                <a:solidFill>
                  <a:srgbClr val="0070C0"/>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Education    888-442-4551</a:t>
            </a:r>
            <a:r>
              <a:rPr lang="en-PH" sz="1800" dirty="0">
                <a:solidFill>
                  <a:srgbClr val="0070C0"/>
                </a:solidFill>
                <a:latin typeface="Open Sans" panose="020B0606030504020204" pitchFamily="34" charset="0"/>
                <a:ea typeface="Open Sans" panose="020B0606030504020204" pitchFamily="34" charset="0"/>
                <a:cs typeface="Open Sans" panose="020B0606030504020204" pitchFamily="34" charset="0"/>
              </a:rPr>
              <a:t> , </a:t>
            </a:r>
          </a:p>
          <a:p>
            <a:pPr marL="0" indent="0">
              <a:buNone/>
            </a:pPr>
            <a:r>
              <a:rPr lang="en-PH" sz="1800" b="0" i="0" u="sng" strike="noStrike" dirty="0">
                <a:solidFill>
                  <a:srgbClr val="0070C0"/>
                </a:solidFill>
                <a:effectLst/>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Compensation  800-827-1000</a:t>
            </a:r>
            <a:r>
              <a:rPr lang="en-PH" sz="1200" dirty="0">
                <a:solidFill>
                  <a:srgbClr val="0070C0"/>
                </a:solidFill>
                <a:latin typeface="Open Sans" panose="020B0606030504020204" pitchFamily="34" charset="0"/>
                <a:ea typeface="Open Sans" panose="020B0606030504020204" pitchFamily="34" charset="0"/>
                <a:cs typeface="Open Sans" panose="020B0606030504020204" pitchFamily="34" charset="0"/>
              </a:rPr>
              <a:t> , </a:t>
            </a:r>
          </a:p>
          <a:p>
            <a:pPr marL="0" indent="0">
              <a:buNone/>
            </a:pPr>
            <a:r>
              <a:rPr lang="en-PH" sz="1800" b="0" i="0" u="none" strike="noStrike" dirty="0">
                <a:solidFill>
                  <a:srgbClr val="0070C0"/>
                </a:solidFill>
                <a:effectLst/>
                <a:latin typeface="Open Sans" panose="020B0606030504020204" pitchFamily="34" charset="0"/>
                <a:ea typeface="Open Sans" panose="020B0606030504020204" pitchFamily="34" charset="0"/>
                <a:cs typeface="Open Sans" panose="020B0606030504020204" pitchFamily="34" charset="0"/>
              </a:rPr>
              <a:t>Education Hotline 0019187815678</a:t>
            </a:r>
            <a:r>
              <a:rPr lang="en-PH" sz="1200" b="0" i="0" u="none" strike="noStrike" dirty="0">
                <a:solidFill>
                  <a:srgbClr val="0070C0"/>
                </a:solidFill>
                <a:effectLst/>
                <a:latin typeface="Open Sans" panose="020B0606030504020204" pitchFamily="34" charset="0"/>
                <a:ea typeface="Open Sans" panose="020B0606030504020204" pitchFamily="34" charset="0"/>
                <a:cs typeface="Open Sans" panose="020B0606030504020204" pitchFamily="34" charset="0"/>
              </a:rPr>
              <a:t>,</a:t>
            </a:r>
          </a:p>
          <a:p>
            <a:pPr marL="0" indent="0">
              <a:buNone/>
            </a:pPr>
            <a:r>
              <a:rPr lang="en-PH" sz="1200" b="0" i="0" u="none" strike="noStrike" dirty="0">
                <a:solidFill>
                  <a:srgbClr val="0070C0"/>
                </a:solidFill>
                <a:effectLst/>
                <a:latin typeface="Open Sans" panose="020B0606030504020204" pitchFamily="34" charset="0"/>
                <a:ea typeface="Open Sans" panose="020B0606030504020204" pitchFamily="34" charset="0"/>
                <a:cs typeface="Open Sans" panose="020B0606030504020204" pitchFamily="34" charset="0"/>
              </a:rPr>
              <a:t> </a:t>
            </a:r>
            <a:r>
              <a:rPr lang="en-PH" sz="1800" b="0" i="0" u="sng" strike="noStrike" dirty="0">
                <a:solidFill>
                  <a:srgbClr val="0070C0"/>
                </a:solidFill>
                <a:effectLst/>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Additional Benefits  800-698-2411</a:t>
            </a:r>
            <a:r>
              <a:rPr lang="en-PH" sz="1200"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p>
          <a:p>
            <a:pPr marL="0" indent="0">
              <a:buNone/>
            </a:pPr>
            <a:r>
              <a:rPr lang="en-PH" sz="1800" dirty="0">
                <a:latin typeface="Open Sans" panose="020B0606030504020204" pitchFamily="34" charset="0"/>
                <a:ea typeface="Open Sans" panose="020B0606030504020204" pitchFamily="34" charset="0"/>
                <a:cs typeface="Open Sans" panose="020B0606030504020204" pitchFamily="34" charset="0"/>
              </a:rPr>
              <a:t>RO Manila In the Philippines #6982 toll free</a:t>
            </a:r>
          </a:p>
          <a:p>
            <a:pPr marL="0" indent="0">
              <a:buNone/>
            </a:pPr>
            <a:r>
              <a:rPr lang="en-PH" sz="2000" dirty="0">
                <a:solidFill>
                  <a:srgbClr val="FF0000"/>
                </a:solidFill>
                <a:latin typeface="Open Sans" panose="020B0606030504020204" pitchFamily="34" charset="0"/>
                <a:ea typeface="Open Sans" panose="020B0606030504020204" pitchFamily="34" charset="0"/>
                <a:cs typeface="Open Sans" panose="020B0606030504020204" pitchFamily="34" charset="0"/>
              </a:rPr>
              <a:t>FMP</a:t>
            </a:r>
            <a:r>
              <a:rPr lang="en-PH"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r>
              <a:rPr lang="en-PH" sz="1200"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r>
              <a:rPr lang="en-US" sz="18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VHA Office of Integrated Veteran Care, Foreign Medical Program (FMP), PO Box 200, Spring City, PA 19475</a:t>
            </a:r>
            <a:r>
              <a:rPr lang="en-US" sz="1200" dirty="0">
                <a:latin typeface="Open Sans" panose="020B0606030504020204" pitchFamily="34" charset="0"/>
                <a:ea typeface="Open Sans" panose="020B0606030504020204" pitchFamily="34" charset="0"/>
                <a:cs typeface="Open Sans" panose="020B0606030504020204" pitchFamily="34" charset="0"/>
              </a:rPr>
              <a:t> </a:t>
            </a:r>
            <a:endParaRPr lang="en-PH" sz="18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br>
              <a:rPr lang="en-US" sz="1600" dirty="0">
                <a:latin typeface="Arial"/>
                <a:cs typeface="Arial"/>
              </a:rPr>
            </a:br>
            <a:endParaRPr lang="en-US" sz="1600" dirty="0">
              <a:latin typeface="Arial"/>
              <a:cs typeface="Arial"/>
            </a:endParaRPr>
          </a:p>
        </p:txBody>
      </p:sp>
    </p:spTree>
    <p:extLst>
      <p:ext uri="{BB962C8B-B14F-4D97-AF65-F5344CB8AC3E}">
        <p14:creationId xmlns:p14="http://schemas.microsoft.com/office/powerpoint/2010/main" val="21343240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FBF96-05DB-A2DA-92A6-E1FF2B932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5B48B-815E-71D2-193A-DCABEAFB4D18}"/>
              </a:ext>
            </a:extLst>
          </p:cNvPr>
          <p:cNvSpPr>
            <a:spLocks noGrp="1"/>
          </p:cNvSpPr>
          <p:nvPr>
            <p:ph type="title"/>
          </p:nvPr>
        </p:nvSpPr>
        <p:spPr/>
        <p:txBody>
          <a:bodyPr>
            <a:normAutofit/>
          </a:bodyPr>
          <a:lstStyle/>
          <a:p>
            <a:pPr algn="ctr"/>
            <a:r>
              <a:rPr lang="en-US" sz="4000" b="1" dirty="0">
                <a:solidFill>
                  <a:srgbClr val="FF0000"/>
                </a:solidFill>
                <a:latin typeface="Open Sans"/>
                <a:ea typeface="Open Sans"/>
                <a:cs typeface="Open Sans"/>
              </a:rPr>
              <a:t>DPA DSO – ADSOs</a:t>
            </a:r>
            <a:br>
              <a:rPr lang="en-US" sz="4000" b="1" dirty="0">
                <a:solidFill>
                  <a:srgbClr val="C00000"/>
                </a:solidFill>
                <a:latin typeface="Open Sans"/>
                <a:ea typeface="Open Sans"/>
                <a:cs typeface="Open Sans"/>
              </a:rPr>
            </a:br>
            <a:r>
              <a:rPr lang="en-US" sz="2000" dirty="0">
                <a:latin typeface="Open Sans" panose="020B0606030504020204" pitchFamily="34" charset="0"/>
                <a:ea typeface="Open Sans" panose="020B0606030504020204" pitchFamily="34" charset="0"/>
                <a:cs typeface="Open Sans" panose="020B0606030504020204" pitchFamily="34" charset="0"/>
              </a:rPr>
              <a:t>DPA DSO Vernon Lask dpa.dso72@gmail.com</a:t>
            </a:r>
            <a:br>
              <a:rPr lang="en-US" sz="2000" dirty="0">
                <a:latin typeface="Open Sans" panose="020B0606030504020204" pitchFamily="34" charset="0"/>
                <a:ea typeface="Open Sans" panose="020B0606030504020204" pitchFamily="34" charset="0"/>
                <a:cs typeface="Open Sans" panose="020B0606030504020204" pitchFamily="34" charset="0"/>
              </a:rPr>
            </a:br>
            <a:endParaRPr lang="en-US" sz="2000" b="1" dirty="0">
              <a:solidFill>
                <a:srgbClr val="C00000"/>
              </a:solidFill>
            </a:endParaRPr>
          </a:p>
        </p:txBody>
      </p:sp>
      <p:sp>
        <p:nvSpPr>
          <p:cNvPr id="3" name="Content Placeholder 2">
            <a:extLst>
              <a:ext uri="{FF2B5EF4-FFF2-40B4-BE49-F238E27FC236}">
                <a16:creationId xmlns:a16="http://schemas.microsoft.com/office/drawing/2014/main" id="{4FB769A5-A363-7944-D589-A9BD5182C6E3}"/>
              </a:ext>
            </a:extLst>
          </p:cNvPr>
          <p:cNvSpPr>
            <a:spLocks noGrp="1"/>
          </p:cNvSpPr>
          <p:nvPr>
            <p:ph sz="half" idx="2"/>
          </p:nvPr>
        </p:nvSpPr>
        <p:spPr>
          <a:xfrm>
            <a:off x="136525" y="1330294"/>
            <a:ext cx="6035674" cy="5284818"/>
          </a:xfrm>
        </p:spPr>
        <p:txBody>
          <a:bodyPr vert="horz" lIns="91440" tIns="45720" rIns="91440" bIns="45720" rtlCol="0" anchor="t">
            <a:normAutofit fontScale="92500" lnSpcReduction="20000"/>
          </a:bodyPr>
          <a:lstStyle/>
          <a:p>
            <a:pPr marL="0" indent="0" algn="ctr">
              <a:buNone/>
            </a:pPr>
            <a:r>
              <a:rPr lang="en-US" sz="1800"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endParaRPr lang="en-PH" sz="18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0" indent="0" algn="ctr">
              <a:buNone/>
            </a:pPr>
            <a:r>
              <a:rPr lang="en-US" sz="2000" b="1" dirty="0">
                <a:solidFill>
                  <a:srgbClr val="C00000"/>
                </a:solidFill>
                <a:latin typeface="Open Sans"/>
                <a:ea typeface="Open Sans"/>
                <a:cs typeface="Open Sans"/>
              </a:rPr>
              <a:t> </a:t>
            </a:r>
            <a:r>
              <a:rPr lang="en-US" sz="2000" b="1" dirty="0">
                <a:solidFill>
                  <a:srgbClr val="FF0000"/>
                </a:solidFill>
                <a:latin typeface="Open Sans"/>
                <a:ea typeface="Open Sans"/>
                <a:cs typeface="Open Sans"/>
              </a:rPr>
              <a:t>ADSOs </a:t>
            </a:r>
            <a:r>
              <a:rPr lang="en-US" sz="2000"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p>
          <a:p>
            <a:pPr marL="0" indent="0">
              <a:buNone/>
            </a:pPr>
            <a:r>
              <a:rPr lang="en-US" sz="1800" b="1" u="sng" dirty="0">
                <a:latin typeface="Open Sans" panose="020B0606030504020204" pitchFamily="34" charset="0"/>
                <a:ea typeface="Open Sans" panose="020B0606030504020204" pitchFamily="34" charset="0"/>
                <a:cs typeface="Open Sans" panose="020B0606030504020204" pitchFamily="34" charset="0"/>
              </a:rPr>
              <a:t>Japan – Okinawa </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b="1" dirty="0">
                <a:solidFill>
                  <a:srgbClr val="C00000"/>
                </a:solidFill>
                <a:latin typeface="Open Sans"/>
                <a:ea typeface="Open Sans"/>
                <a:cs typeface="Open Sans"/>
              </a:rPr>
              <a:t> </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b="1" u="sng" dirty="0">
                <a:latin typeface="Open Sans" panose="020B0606030504020204" pitchFamily="34" charset="0"/>
                <a:ea typeface="Open Sans" panose="020B0606030504020204" pitchFamily="34" charset="0"/>
                <a:cs typeface="Open Sans" panose="020B0606030504020204" pitchFamily="34" charset="0"/>
              </a:rPr>
              <a:t> </a:t>
            </a:r>
          </a:p>
          <a:p>
            <a:r>
              <a:rPr lang="en-PH" sz="1700" dirty="0">
                <a:latin typeface="Open Sans" panose="020B0606030504020204" pitchFamily="34" charset="0"/>
                <a:ea typeface="Open Sans" panose="020B0606030504020204" pitchFamily="34" charset="0"/>
                <a:cs typeface="Open Sans" panose="020B0606030504020204" pitchFamily="34" charset="0"/>
              </a:rPr>
              <a:t>Earl Jackson — VSOejackson2@proton.me• OGC #  60714</a:t>
            </a:r>
          </a:p>
          <a:p>
            <a:pPr marL="0" indent="0">
              <a:buNone/>
            </a:pPr>
            <a:r>
              <a:rPr lang="en-PH" sz="1800" b="1" u="sng" dirty="0">
                <a:latin typeface="Open Sans" panose="020B0606030504020204" pitchFamily="34" charset="0"/>
                <a:ea typeface="Open Sans" panose="020B0606030504020204" pitchFamily="34" charset="0"/>
                <a:cs typeface="Open Sans" panose="020B0606030504020204" pitchFamily="34" charset="0"/>
              </a:rPr>
              <a:t>Guam</a:t>
            </a:r>
          </a:p>
          <a:p>
            <a:r>
              <a:rPr lang="en-PH" sz="1700" dirty="0">
                <a:latin typeface="Open Sans" panose="020B0606030504020204" pitchFamily="34" charset="0"/>
                <a:ea typeface="Open Sans" panose="020B0606030504020204" pitchFamily="34" charset="0"/>
                <a:cs typeface="Open Sans" panose="020B0606030504020204" pitchFamily="34" charset="0"/>
              </a:rPr>
              <a:t> Genelyn Paz — GuamVSO@proton.me • OGC # 57509</a:t>
            </a:r>
          </a:p>
          <a:p>
            <a:pPr marL="0" indent="0">
              <a:buNone/>
            </a:pPr>
            <a:r>
              <a:rPr lang="en-PH" sz="1800" b="1" u="sng" dirty="0">
                <a:latin typeface="Open Sans" panose="020B0606030504020204" pitchFamily="34" charset="0"/>
                <a:ea typeface="Open Sans" panose="020B0606030504020204" pitchFamily="34" charset="0"/>
                <a:cs typeface="Open Sans" panose="020B0606030504020204" pitchFamily="34" charset="0"/>
              </a:rPr>
              <a:t>Saipan</a:t>
            </a:r>
          </a:p>
          <a:p>
            <a:r>
              <a:rPr lang="en-PH" sz="1700" dirty="0">
                <a:latin typeface="Open Sans" panose="020B0606030504020204" pitchFamily="34" charset="0"/>
                <a:ea typeface="Open Sans" panose="020B0606030504020204" pitchFamily="34" charset="0"/>
                <a:cs typeface="Open Sans" panose="020B0606030504020204" pitchFamily="34" charset="0"/>
              </a:rPr>
              <a:t>Anthony </a:t>
            </a:r>
            <a:r>
              <a:rPr lang="en-PH" sz="1700" dirty="0" err="1">
                <a:latin typeface="Open Sans" panose="020B0606030504020204" pitchFamily="34" charset="0"/>
                <a:ea typeface="Open Sans" panose="020B0606030504020204" pitchFamily="34" charset="0"/>
                <a:cs typeface="Open Sans" panose="020B0606030504020204" pitchFamily="34" charset="0"/>
              </a:rPr>
              <a:t>Demapan</a:t>
            </a:r>
            <a:r>
              <a:rPr lang="en-PH" sz="1700" dirty="0">
                <a:latin typeface="Open Sans" panose="020B0606030504020204" pitchFamily="34" charset="0"/>
                <a:ea typeface="Open Sans" panose="020B0606030504020204" pitchFamily="34" charset="0"/>
                <a:cs typeface="Open Sans" panose="020B0606030504020204" pitchFamily="34" charset="0"/>
              </a:rPr>
              <a:t>— tdemapan808@gmail.com • OGC # 61676</a:t>
            </a:r>
          </a:p>
          <a:p>
            <a:pPr marL="0" indent="0">
              <a:buNone/>
            </a:pPr>
            <a:r>
              <a:rPr lang="en-US" sz="1800" b="1" u="sng" dirty="0">
                <a:latin typeface="Open Sans" panose="020B0606030504020204" pitchFamily="34" charset="0"/>
                <a:ea typeface="Open Sans" panose="020B0606030504020204" pitchFamily="34" charset="0"/>
                <a:cs typeface="Open Sans" panose="020B0606030504020204" pitchFamily="34" charset="0"/>
              </a:rPr>
              <a:t>Thailand</a:t>
            </a:r>
          </a:p>
          <a:p>
            <a:r>
              <a:rPr lang="en-PH" sz="1700" dirty="0">
                <a:latin typeface="Open Sans" panose="020B0606030504020204" pitchFamily="34" charset="0"/>
                <a:ea typeface="Open Sans" panose="020B0606030504020204" pitchFamily="34" charset="0"/>
                <a:cs typeface="Open Sans" panose="020B0606030504020204" pitchFamily="34" charset="0"/>
              </a:rPr>
              <a:t>Richard Bronson — richard.j.bronson59@gmail.com • OGC # 54942</a:t>
            </a:r>
          </a:p>
          <a:p>
            <a:r>
              <a:rPr lang="en-PH" sz="1700" dirty="0">
                <a:latin typeface="Open Sans" panose="020B0606030504020204" pitchFamily="34" charset="0"/>
                <a:ea typeface="Open Sans" panose="020B0606030504020204" pitchFamily="34" charset="0"/>
                <a:cs typeface="Open Sans" panose="020B0606030504020204" pitchFamily="34" charset="0"/>
              </a:rPr>
              <a:t>Michael Clark — umpyclark@gmail.com • OGC # 39203</a:t>
            </a:r>
          </a:p>
          <a:p>
            <a:r>
              <a:rPr lang="en-PH" sz="1700" dirty="0">
                <a:latin typeface="Open Sans" panose="020B0606030504020204" pitchFamily="34" charset="0"/>
                <a:ea typeface="Open Sans" panose="020B0606030504020204" pitchFamily="34" charset="0"/>
                <a:cs typeface="Open Sans" panose="020B0606030504020204" pitchFamily="34" charset="0"/>
              </a:rPr>
              <a:t>Joseph Blasetti –josephblasetti70@gmail.com • OGC 61844</a:t>
            </a:r>
          </a:p>
          <a:p>
            <a:pPr marL="0" indent="0">
              <a:buNone/>
            </a:pPr>
            <a:r>
              <a:rPr lang="en-PH" sz="1400" dirty="0">
                <a:latin typeface="Open Sans" panose="020B0606030504020204" pitchFamily="34" charset="0"/>
                <a:ea typeface="Open Sans" panose="020B0606030504020204" pitchFamily="34" charset="0"/>
                <a:cs typeface="Open Sans" panose="020B0606030504020204" pitchFamily="34" charset="0"/>
              </a:rPr>
              <a:t>							 </a:t>
            </a:r>
            <a:r>
              <a:rPr lang="en-US" sz="1400" dirty="0">
                <a:latin typeface="Open Sans" panose="020B0606030504020204" pitchFamily="34" charset="0"/>
                <a:ea typeface="Open Sans" panose="020B0606030504020204" pitchFamily="34" charset="0"/>
                <a:cs typeface="Open Sans" panose="020B0606030504020204" pitchFamily="34" charset="0"/>
              </a:rPr>
              <a:t> </a:t>
            </a:r>
          </a:p>
        </p:txBody>
      </p:sp>
      <p:sp>
        <p:nvSpPr>
          <p:cNvPr id="7" name="Content Placeholder 6">
            <a:extLst>
              <a:ext uri="{FF2B5EF4-FFF2-40B4-BE49-F238E27FC236}">
                <a16:creationId xmlns:a16="http://schemas.microsoft.com/office/drawing/2014/main" id="{05AACA74-F7B5-586D-C112-63B620482A5F}"/>
              </a:ext>
            </a:extLst>
          </p:cNvPr>
          <p:cNvSpPr>
            <a:spLocks noGrp="1"/>
          </p:cNvSpPr>
          <p:nvPr>
            <p:ph sz="quarter" idx="4"/>
          </p:nvPr>
        </p:nvSpPr>
        <p:spPr>
          <a:xfrm>
            <a:off x="6172199" y="1330294"/>
            <a:ext cx="5700713" cy="4499800"/>
          </a:xfrm>
        </p:spPr>
        <p:txBody>
          <a:bodyPr>
            <a:normAutofit fontScale="92500" lnSpcReduction="20000"/>
          </a:bodyPr>
          <a:lstStyle/>
          <a:p>
            <a:pPr marL="0" indent="0" algn="ctr">
              <a:buNone/>
            </a:pPr>
            <a:endParaRPr lang="en-US" sz="2000" b="1" dirty="0">
              <a:solidFill>
                <a:srgbClr val="C00000"/>
              </a:solidFill>
              <a:latin typeface="Open Sans"/>
              <a:ea typeface="Open Sans"/>
              <a:cs typeface="Open Sans"/>
            </a:endParaRPr>
          </a:p>
          <a:p>
            <a:pPr marL="0" indent="0" algn="ctr">
              <a:buNone/>
            </a:pPr>
            <a:r>
              <a:rPr lang="en-US" sz="2000" b="1" dirty="0">
                <a:solidFill>
                  <a:srgbClr val="FF0000"/>
                </a:solidFill>
                <a:latin typeface="Open Sans"/>
                <a:ea typeface="Open Sans"/>
                <a:cs typeface="Open Sans"/>
              </a:rPr>
              <a:t>ADSOs</a:t>
            </a:r>
          </a:p>
          <a:p>
            <a:pPr marL="0" indent="0">
              <a:buNone/>
            </a:pPr>
            <a:r>
              <a:rPr lang="en-US" sz="2000" b="1" u="sng" dirty="0">
                <a:latin typeface="Open Sans" panose="020B0606030504020204" pitchFamily="34" charset="0"/>
                <a:ea typeface="Open Sans" panose="020B0606030504020204" pitchFamily="34" charset="0"/>
                <a:cs typeface="Open Sans" panose="020B0606030504020204" pitchFamily="34" charset="0"/>
              </a:rPr>
              <a:t>Philippines</a:t>
            </a:r>
          </a:p>
          <a:p>
            <a:pPr marL="0" indent="0">
              <a:buNone/>
            </a:pPr>
            <a:r>
              <a:rPr lang="en-PH" sz="1900" dirty="0">
                <a:latin typeface="Open Sans" panose="020B0606030504020204" pitchFamily="34" charset="0"/>
                <a:ea typeface="Open Sans" panose="020B0606030504020204" pitchFamily="34" charset="0"/>
                <a:cs typeface="Open Sans" panose="020B0606030504020204" pitchFamily="34" charset="0"/>
              </a:rPr>
              <a:t>•  </a:t>
            </a:r>
            <a:r>
              <a:rPr lang="en-PH" sz="1700" dirty="0">
                <a:latin typeface="Open Sans" panose="020B0606030504020204" pitchFamily="34" charset="0"/>
                <a:ea typeface="Open Sans" panose="020B0606030504020204" pitchFamily="34" charset="0"/>
                <a:cs typeface="Open Sans" panose="020B0606030504020204" pitchFamily="34" charset="0"/>
              </a:rPr>
              <a:t>Tony Ritchie — tonyritchie13@gmail.com • OGC # 53922</a:t>
            </a:r>
          </a:p>
          <a:p>
            <a:pPr marL="0" indent="0">
              <a:buNone/>
            </a:pPr>
            <a:r>
              <a:rPr lang="en-PH" sz="1700" dirty="0">
                <a:latin typeface="Open Sans" panose="020B0606030504020204" pitchFamily="34" charset="0"/>
                <a:ea typeface="Open Sans" panose="020B0606030504020204" pitchFamily="34" charset="0"/>
                <a:cs typeface="Open Sans" panose="020B0606030504020204" pitchFamily="34" charset="0"/>
              </a:rPr>
              <a:t>•  Steve Perkins — pso.post2485@gmail.com • OGC # 59451</a:t>
            </a:r>
          </a:p>
          <a:p>
            <a:r>
              <a:rPr lang="en-PH" sz="1700" dirty="0">
                <a:latin typeface="Open Sans" panose="020B0606030504020204" pitchFamily="34" charset="0"/>
                <a:ea typeface="Open Sans" panose="020B0606030504020204" pitchFamily="34" charset="0"/>
                <a:cs typeface="Open Sans" panose="020B0606030504020204" pitchFamily="34" charset="0"/>
              </a:rPr>
              <a:t>Quan Smith — pso.vfw2485q@gmail.com • OGC # 59750</a:t>
            </a:r>
          </a:p>
          <a:p>
            <a:r>
              <a:rPr lang="en-PH" sz="1700" dirty="0">
                <a:latin typeface="Open Sans" panose="020B0606030504020204" pitchFamily="34" charset="0"/>
                <a:ea typeface="Open Sans" panose="020B0606030504020204" pitchFamily="34" charset="0"/>
                <a:cs typeface="Open Sans" panose="020B0606030504020204" pitchFamily="34" charset="0"/>
              </a:rPr>
              <a:t>Terry Robbins — tlrobbins1976@yahoo.com • OGC # 60713</a:t>
            </a:r>
          </a:p>
          <a:p>
            <a:r>
              <a:rPr lang="en-PH" sz="1700" dirty="0">
                <a:latin typeface="Open Sans" panose="020B0606030504020204" pitchFamily="34" charset="0"/>
                <a:ea typeface="Open Sans" panose="020B0606030504020204" pitchFamily="34" charset="0"/>
                <a:cs typeface="Open Sans" panose="020B0606030504020204" pitchFamily="34" charset="0"/>
              </a:rPr>
              <a:t>Michael Castle — ml.castle21@icloud.com • OGC # 60712</a:t>
            </a:r>
          </a:p>
          <a:p>
            <a:pPr marL="0" indent="0">
              <a:buNone/>
            </a:pPr>
            <a:endParaRPr lang="en-PH" sz="19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PH" dirty="0"/>
          </a:p>
          <a:p>
            <a:pPr marL="0" indent="0">
              <a:buNone/>
            </a:pPr>
            <a:endParaRPr lang="en-PH" dirty="0"/>
          </a:p>
          <a:p>
            <a:pPr marL="0" indent="0">
              <a:buNone/>
            </a:pPr>
            <a:endParaRPr lang="en-US" b="1" dirty="0">
              <a:solidFill>
                <a:srgbClr val="C00000"/>
              </a:solidFill>
              <a:latin typeface="Open Sans"/>
              <a:ea typeface="Open Sans"/>
              <a:cs typeface="Open Sans"/>
            </a:endParaRPr>
          </a:p>
        </p:txBody>
      </p:sp>
      <p:pic>
        <p:nvPicPr>
          <p:cNvPr id="1026" name="Picture 2">
            <a:extLst>
              <a:ext uri="{FF2B5EF4-FFF2-40B4-BE49-F238E27FC236}">
                <a16:creationId xmlns:a16="http://schemas.microsoft.com/office/drawing/2014/main" id="{C8B4ECD2-6E56-4C0E-23D4-CACD12F39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206375"/>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503121"/>
      </p:ext>
    </p:extLst>
  </p:cSld>
  <p:clrMapOvr>
    <a:masterClrMapping/>
  </p:clrMapOvr>
</p:sld>
</file>

<file path=ppt/theme/theme1.xml><?xml version="1.0" encoding="utf-8"?>
<a:theme xmlns:a="http://schemas.openxmlformats.org/drawingml/2006/main" name="SketchyVTI">
  <a:themeElements>
    <a:clrScheme name="AnalogousFromRegularSeed_2SEEDS">
      <a:dk1>
        <a:srgbClr val="000000"/>
      </a:dk1>
      <a:lt1>
        <a:srgbClr val="FFFFFF"/>
      </a:lt1>
      <a:dk2>
        <a:srgbClr val="412624"/>
      </a:dk2>
      <a:lt2>
        <a:srgbClr val="E8E4E2"/>
      </a:lt2>
      <a:accent1>
        <a:srgbClr val="3B84B1"/>
      </a:accent1>
      <a:accent2>
        <a:srgbClr val="46B2AF"/>
      </a:accent2>
      <a:accent3>
        <a:srgbClr val="4D64C3"/>
      </a:accent3>
      <a:accent4>
        <a:srgbClr val="B13B3B"/>
      </a:accent4>
      <a:accent5>
        <a:srgbClr val="C37E4D"/>
      </a:accent5>
      <a:accent6>
        <a:srgbClr val="B19E3B"/>
      </a:accent6>
      <a:hlink>
        <a:srgbClr val="BB6D3C"/>
      </a:hlink>
      <a:folHlink>
        <a:srgbClr val="7F7F7F"/>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nalogousFromRegularSeed_2SEEDS">
    <a:dk1>
      <a:srgbClr val="000000"/>
    </a:dk1>
    <a:lt1>
      <a:srgbClr val="FFFFFF"/>
    </a:lt1>
    <a:dk2>
      <a:srgbClr val="412624"/>
    </a:dk2>
    <a:lt2>
      <a:srgbClr val="E8E4E2"/>
    </a:lt2>
    <a:accent1>
      <a:srgbClr val="3B84B1"/>
    </a:accent1>
    <a:accent2>
      <a:srgbClr val="46B2AF"/>
    </a:accent2>
    <a:accent3>
      <a:srgbClr val="4D64C3"/>
    </a:accent3>
    <a:accent4>
      <a:srgbClr val="B13B3B"/>
    </a:accent4>
    <a:accent5>
      <a:srgbClr val="C37E4D"/>
    </a:accent5>
    <a:accent6>
      <a:srgbClr val="B19E3B"/>
    </a:accent6>
    <a:hlink>
      <a:srgbClr val="BB6D3C"/>
    </a:hlink>
    <a:folHlink>
      <a:srgbClr val="7F7F7F"/>
    </a:folHlink>
  </a:clrScheme>
</a:themeOverride>
</file>

<file path=docProps/app.xml><?xml version="1.0" encoding="utf-8"?>
<Properties xmlns="http://schemas.openxmlformats.org/officeDocument/2006/extended-properties" xmlns:vt="http://schemas.openxmlformats.org/officeDocument/2006/docPropsVTypes">
  <Template/>
  <TotalTime>2568</TotalTime>
  <Words>6736</Words>
  <Application>Microsoft Office PowerPoint</Application>
  <PresentationFormat>Widescreen</PresentationFormat>
  <Paragraphs>652</Paragraphs>
  <Slides>53</Slides>
  <Notes>2</Notes>
  <HiddenSlides>1</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53</vt:i4>
      </vt:variant>
    </vt:vector>
  </HeadingPairs>
  <TitlesOfParts>
    <vt:vector size="68" baseType="lpstr">
      <vt:lpstr>Agency FB</vt:lpstr>
      <vt:lpstr>-apple-system</vt:lpstr>
      <vt:lpstr>Arial</vt:lpstr>
      <vt:lpstr>Bitter</vt:lpstr>
      <vt:lpstr>Calibri</vt:lpstr>
      <vt:lpstr>Gotham SSm A</vt:lpstr>
      <vt:lpstr>Open Sans</vt:lpstr>
      <vt:lpstr>Public Sans</vt:lpstr>
      <vt:lpstr>Roboto</vt:lpstr>
      <vt:lpstr>Source Sans Pro Web</vt:lpstr>
      <vt:lpstr>The Hand Bold</vt:lpstr>
      <vt:lpstr>The Serif Hand Black</vt:lpstr>
      <vt:lpstr>Wingdings</vt:lpstr>
      <vt:lpstr>Wingdings,Sans-Serif</vt:lpstr>
      <vt:lpstr>SketchyVTI</vt:lpstr>
      <vt:lpstr>Post Benefits Advisor (Philippines) Training &amp; Continuity Manual</vt:lpstr>
      <vt:lpstr>Post Benefits Advisor Responsibilities</vt:lpstr>
      <vt:lpstr>Benefit Advisors Do’s and Don’ts</vt:lpstr>
      <vt:lpstr>Benefit Advisors Do’s and Don’ts</vt:lpstr>
      <vt:lpstr>Newly added to the  Policy and Procedures</vt:lpstr>
      <vt:lpstr>Important Phone Numbers</vt:lpstr>
      <vt:lpstr> Important Phone Numbers (cont.) </vt:lpstr>
      <vt:lpstr>Note from SS Regional Federal Benefits Officer Manila</vt:lpstr>
      <vt:lpstr>PowerPoint Presentation</vt:lpstr>
      <vt:lpstr>PowerPoint Presentation</vt:lpstr>
      <vt:lpstr>PowerPoint Presentation</vt:lpstr>
      <vt:lpstr>PowerPoint Presentation</vt:lpstr>
      <vt:lpstr>PowerPoint Presentation</vt:lpstr>
      <vt:lpstr> TRICARE® Overseas Program </vt:lpstr>
      <vt:lpstr> TRICARE®  Contact Information </vt:lpstr>
      <vt:lpstr>TRICARE®  and Medicare</vt:lpstr>
      <vt:lpstr>PowerPoint Presentation</vt:lpstr>
      <vt:lpstr>Claim Form to file for TRICARE® </vt:lpstr>
      <vt:lpstr>Filing an FMP/TRICARE®  Claim Sample</vt:lpstr>
      <vt:lpstr> Foreign Medical Program (FMP) </vt:lpstr>
      <vt:lpstr>FMP Registration Is Now Online What Changed: </vt:lpstr>
      <vt:lpstr> Foreign Medical Program (FMP) </vt:lpstr>
      <vt:lpstr> Care and Services through FMP </vt:lpstr>
      <vt:lpstr> Care and Services not covered by FMP </vt:lpstr>
      <vt:lpstr>FMP doesn't cover Care and Services  received in any of these ways:</vt:lpstr>
      <vt:lpstr>Claim Form to file for FMP</vt:lpstr>
      <vt:lpstr>Medicare </vt:lpstr>
      <vt:lpstr> Medicare Requires a Social Security Number </vt:lpstr>
      <vt:lpstr>  Overseas Enrollment Process (Philippines, Japan, Korea, etc.) </vt:lpstr>
      <vt:lpstr> Medicaid </vt:lpstr>
      <vt:lpstr>Medicare Coverage</vt:lpstr>
      <vt:lpstr>Late in signing up for Medicare</vt:lpstr>
      <vt:lpstr> Consular Report of Birth Abroad (CRBA) </vt:lpstr>
      <vt:lpstr> CRBA Eligibility Requirements </vt:lpstr>
      <vt:lpstr>How to Apply (CRBA) </vt:lpstr>
      <vt:lpstr>How to Apply (CRBA cont.)</vt:lpstr>
      <vt:lpstr> N-600K, Application for Citizenship (Adoption) </vt:lpstr>
      <vt:lpstr>IRS Contact</vt:lpstr>
      <vt:lpstr>VA Education Benefits CH 35</vt:lpstr>
      <vt:lpstr>VA Education Benefits CH 35 cont.</vt:lpstr>
      <vt:lpstr>VA Education Benefits CH 35 cont.</vt:lpstr>
      <vt:lpstr>VA Education Benefits cont.</vt:lpstr>
      <vt:lpstr>VA Education Benefits CH 33</vt:lpstr>
      <vt:lpstr>VA Education Benefits CH 33 cont.</vt:lpstr>
      <vt:lpstr>VA Forms</vt:lpstr>
      <vt:lpstr>VA Forms (cont.)</vt:lpstr>
      <vt:lpstr> VA Forms (cont.)</vt:lpstr>
      <vt:lpstr>VA Forms (cont.)</vt:lpstr>
      <vt:lpstr>VA Forms (cont.)</vt:lpstr>
      <vt:lpstr>How to write a Statement  (Support of Claim)  </vt:lpstr>
      <vt:lpstr>How to write a Statement (cont.) (Support of Claim)</vt:lpstr>
      <vt:lpstr>Resources</vt:lpstr>
      <vt:lpstr>DPA DSO – ADSOs DPA DSO Vernon Lask dpa.dso72@gmail.com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Vernon Lask</dc:creator>
  <cp:lastModifiedBy>Jerry Sengdara</cp:lastModifiedBy>
  <cp:revision>429</cp:revision>
  <cp:lastPrinted>2025-08-25T04:17:10Z</cp:lastPrinted>
  <dcterms:created xsi:type="dcterms:W3CDTF">2024-07-16T01:08:37Z</dcterms:created>
  <dcterms:modified xsi:type="dcterms:W3CDTF">2026-09-13T04:56:37Z</dcterms:modified>
</cp:coreProperties>
</file>